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257" r:id="rId2"/>
    <p:sldId id="441" r:id="rId3"/>
    <p:sldId id="425" r:id="rId4"/>
    <p:sldId id="426" r:id="rId5"/>
    <p:sldId id="427" r:id="rId6"/>
    <p:sldId id="438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9" r:id="rId17"/>
    <p:sldId id="437" r:id="rId18"/>
    <p:sldId id="440" r:id="rId19"/>
    <p:sldId id="349" r:id="rId20"/>
    <p:sldId id="350" r:id="rId21"/>
    <p:sldId id="351" r:id="rId22"/>
    <p:sldId id="276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85938" autoAdjust="0"/>
  </p:normalViewPr>
  <p:slideViewPr>
    <p:cSldViewPr>
      <p:cViewPr>
        <p:scale>
          <a:sx n="70" d="100"/>
          <a:sy n="70" d="100"/>
        </p:scale>
        <p:origin x="-122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微软雅黑" pitchFamily="34" charset="-122"/>
                <a:ea typeface="微软雅黑" pitchFamily="34" charset="-122"/>
              </a:defRPr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可能的带宽和感光芯片（最大帧速率，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4:3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位）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045284572782449E-2"/>
          <c:y val="0.11013977675669866"/>
          <c:w val="0.88473511177039121"/>
          <c:h val="0.791630787320811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'Datenraten pro Auflösung'!$A$2</c:f>
              <c:strCache>
                <c:ptCount val="1"/>
                <c:pt idx="0">
                  <c:v>USB3 Vision</c:v>
                </c:pt>
              </c:strCache>
            </c:strRef>
          </c:tx>
          <c:marker>
            <c:symbol val="none"/>
          </c:marker>
          <c:xVal>
            <c:numRef>
              <c:f>'Datenraten pro Auflösung'!$D$4:$D$30</c:f>
              <c:numCache>
                <c:formatCode>0</c:formatCode>
                <c:ptCount val="27"/>
                <c:pt idx="0">
                  <c:v>15275.252316519469</c:v>
                </c:pt>
                <c:pt idx="1">
                  <c:v>3944.0531887330776</c:v>
                </c:pt>
                <c:pt idx="2">
                  <c:v>2788.866755113585</c:v>
                </c:pt>
                <c:pt idx="3">
                  <c:v>2277.1001702132448</c:v>
                </c:pt>
                <c:pt idx="4">
                  <c:v>1972.026594366539</c:v>
                </c:pt>
                <c:pt idx="5">
                  <c:v>1763.8342073763936</c:v>
                </c:pt>
                <c:pt idx="6">
                  <c:v>1610.1529717988262</c:v>
                </c:pt>
                <c:pt idx="7">
                  <c:v>1490.7119849998599</c:v>
                </c:pt>
                <c:pt idx="8">
                  <c:v>1394.4333775567925</c:v>
                </c:pt>
                <c:pt idx="9">
                  <c:v>1314.6843962443586</c:v>
                </c:pt>
                <c:pt idx="10">
                  <c:v>1247.2191289246471</c:v>
                </c:pt>
                <c:pt idx="11">
                  <c:v>1189.1767800211264</c:v>
                </c:pt>
                <c:pt idx="12">
                  <c:v>1138.5500851066224</c:v>
                </c:pt>
                <c:pt idx="13">
                  <c:v>1093.8835388564892</c:v>
                </c:pt>
                <c:pt idx="14">
                  <c:v>1054.0925533894601</c:v>
                </c:pt>
                <c:pt idx="15">
                  <c:v>1018.350154434631</c:v>
                </c:pt>
                <c:pt idx="16">
                  <c:v>986.01329718326929</c:v>
                </c:pt>
                <c:pt idx="17">
                  <c:v>956.5734053059191</c:v>
                </c:pt>
                <c:pt idx="18">
                  <c:v>929.62225170452825</c:v>
                </c:pt>
                <c:pt idx="19">
                  <c:v>904.82785671772808</c:v>
                </c:pt>
                <c:pt idx="20">
                  <c:v>881.9171036881969</c:v>
                </c:pt>
                <c:pt idx="21">
                  <c:v>860.66296582387019</c:v>
                </c:pt>
                <c:pt idx="22">
                  <c:v>840.87496518252158</c:v>
                </c:pt>
                <c:pt idx="23">
                  <c:v>822.391939658615</c:v>
                </c:pt>
                <c:pt idx="24">
                  <c:v>805.07648589941311</c:v>
                </c:pt>
                <c:pt idx="25">
                  <c:v>788.8106377466155</c:v>
                </c:pt>
                <c:pt idx="26">
                  <c:v>773.49246815376171</c:v>
                </c:pt>
              </c:numCache>
            </c:numRef>
          </c:xVal>
          <c:yVal>
            <c:numRef>
              <c:f>'Datenraten pro Auflösung'!$A$4:$A$30</c:f>
              <c:numCache>
                <c:formatCode>General</c:formatCode>
                <c:ptCount val="27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'Datenraten pro Auflösung'!$A$64</c:f>
              <c:strCache>
                <c:ptCount val="1"/>
                <c:pt idx="0">
                  <c:v>GigE Vision</c:v>
                </c:pt>
              </c:strCache>
            </c:strRef>
          </c:tx>
          <c:marker>
            <c:symbol val="none"/>
          </c:marker>
          <c:xVal>
            <c:numRef>
              <c:f>'Datenraten pro Auflösung'!$D$66:$D$92</c:f>
              <c:numCache>
                <c:formatCode>0</c:formatCode>
                <c:ptCount val="27"/>
                <c:pt idx="0">
                  <c:v>8563.4883857767509</c:v>
                </c:pt>
                <c:pt idx="1">
                  <c:v>2211.0831935702677</c:v>
                </c:pt>
                <c:pt idx="2">
                  <c:v>1563.4719199411436</c:v>
                </c:pt>
                <c:pt idx="3">
                  <c:v>1276.5694770084508</c:v>
                </c:pt>
                <c:pt idx="4">
                  <c:v>1105.5415967851336</c:v>
                </c:pt>
                <c:pt idx="5">
                  <c:v>988.82646494608844</c:v>
                </c:pt>
                <c:pt idx="6">
                  <c:v>902.67093384844009</c:v>
                </c:pt>
                <c:pt idx="7">
                  <c:v>835.71089403734504</c:v>
                </c:pt>
                <c:pt idx="8">
                  <c:v>781.7359599705718</c:v>
                </c:pt>
                <c:pt idx="9">
                  <c:v>737.02773119008873</c:v>
                </c:pt>
                <c:pt idx="10">
                  <c:v>699.20589878010094</c:v>
                </c:pt>
                <c:pt idx="11">
                  <c:v>666.66666666666663</c:v>
                </c:pt>
                <c:pt idx="12">
                  <c:v>638.28473850422563</c:v>
                </c:pt>
                <c:pt idx="13">
                  <c:v>613.24414067186672</c:v>
                </c:pt>
                <c:pt idx="14">
                  <c:v>590.93684028527866</c:v>
                </c:pt>
                <c:pt idx="15">
                  <c:v>570.89922571845011</c:v>
                </c:pt>
                <c:pt idx="16">
                  <c:v>552.7707983925668</c:v>
                </c:pt>
                <c:pt idx="17">
                  <c:v>536.2664443598959</c:v>
                </c:pt>
                <c:pt idx="18">
                  <c:v>521.1573066470479</c:v>
                </c:pt>
                <c:pt idx="19">
                  <c:v>507.25727350178806</c:v>
                </c:pt>
                <c:pt idx="20">
                  <c:v>494.41323247304416</c:v>
                </c:pt>
                <c:pt idx="21">
                  <c:v>482.49790963716396</c:v>
                </c:pt>
                <c:pt idx="22">
                  <c:v>471.4045207910317</c:v>
                </c:pt>
                <c:pt idx="23">
                  <c:v>461.04271653874974</c:v>
                </c:pt>
                <c:pt idx="24">
                  <c:v>451.33546692421999</c:v>
                </c:pt>
                <c:pt idx="25">
                  <c:v>442.21663871405326</c:v>
                </c:pt>
                <c:pt idx="26">
                  <c:v>433.629090391994</c:v>
                </c:pt>
              </c:numCache>
            </c:numRef>
          </c:xVal>
          <c:yVal>
            <c:numRef>
              <c:f>'Datenraten pro Auflösung'!$A$66:$A$92</c:f>
              <c:numCache>
                <c:formatCode>General</c:formatCode>
                <c:ptCount val="27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'Datenraten pro Auflösung'!$A$95</c:f>
              <c:strCache>
                <c:ptCount val="1"/>
                <c:pt idx="0">
                  <c:v>Camera Link Full</c:v>
                </c:pt>
              </c:strCache>
            </c:strRef>
          </c:tx>
          <c:marker>
            <c:symbol val="none"/>
          </c:marker>
          <c:xVal>
            <c:numRef>
              <c:f>'Datenraten pro Auflösung'!$D$97:$D$123</c:f>
              <c:numCache>
                <c:formatCode>0</c:formatCode>
                <c:ptCount val="27"/>
                <c:pt idx="0">
                  <c:v>23804.761428476162</c:v>
                </c:pt>
                <c:pt idx="1">
                  <c:v>6146.3629715285933</c:v>
                </c:pt>
                <c:pt idx="2">
                  <c:v>4346.1349368017673</c:v>
                </c:pt>
                <c:pt idx="3">
                  <c:v>3548.6043161491812</c:v>
                </c:pt>
                <c:pt idx="4">
                  <c:v>3073.1814857642953</c:v>
                </c:pt>
                <c:pt idx="5">
                  <c:v>2748.7370837451067</c:v>
                </c:pt>
                <c:pt idx="6">
                  <c:v>2509.2421756969361</c:v>
                </c:pt>
                <c:pt idx="7">
                  <c:v>2323.106841457231</c:v>
                </c:pt>
                <c:pt idx="8">
                  <c:v>2173.0674684008827</c:v>
                </c:pt>
                <c:pt idx="9">
                  <c:v>2048.7876571761967</c:v>
                </c:pt>
                <c:pt idx="10">
                  <c:v>1943.6506316150999</c:v>
                </c:pt>
                <c:pt idx="11">
                  <c:v>1853.1981638085645</c:v>
                </c:pt>
                <c:pt idx="12">
                  <c:v>1774.3021580745904</c:v>
                </c:pt>
                <c:pt idx="13">
                  <c:v>1704.6943731891959</c:v>
                </c:pt>
                <c:pt idx="14">
                  <c:v>1642.6846010152706</c:v>
                </c:pt>
                <c:pt idx="15">
                  <c:v>1586.9840952317445</c:v>
                </c:pt>
                <c:pt idx="16">
                  <c:v>1536.5907428821479</c:v>
                </c:pt>
                <c:pt idx="17">
                  <c:v>1490.7119849998599</c:v>
                </c:pt>
                <c:pt idx="18">
                  <c:v>1448.7116456005888</c:v>
                </c:pt>
                <c:pt idx="19">
                  <c:v>1410.0723717480785</c:v>
                </c:pt>
                <c:pt idx="20">
                  <c:v>1374.3685418725536</c:v>
                </c:pt>
                <c:pt idx="21">
                  <c:v>1341.2463602715941</c:v>
                </c:pt>
                <c:pt idx="22">
                  <c:v>1310.408988511494</c:v>
                </c:pt>
                <c:pt idx="23">
                  <c:v>1281.6052735903852</c:v>
                </c:pt>
                <c:pt idx="24">
                  <c:v>1254.6210878484681</c:v>
                </c:pt>
                <c:pt idx="25">
                  <c:v>1229.2725943057183</c:v>
                </c:pt>
                <c:pt idx="26">
                  <c:v>1205.4009511326317</c:v>
                </c:pt>
              </c:numCache>
            </c:numRef>
          </c:xVal>
          <c:yVal>
            <c:numRef>
              <c:f>'Datenraten pro Auflösung'!$A$97:$A$123</c:f>
              <c:numCache>
                <c:formatCode>General</c:formatCode>
                <c:ptCount val="27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Sensorenroadmap_Compact!$B$2</c:f>
              <c:strCache>
                <c:ptCount val="1"/>
                <c:pt idx="0">
                  <c:v>MT9P031</c:v>
                </c:pt>
              </c:strCache>
            </c:strRef>
          </c:tx>
          <c:marker>
            <c:symbol val="circle"/>
            <c:size val="10"/>
            <c:spPr>
              <a:ln>
                <a:noFill/>
              </a:ln>
            </c:spPr>
          </c:marker>
          <c:dLbls>
            <c:dLbl>
              <c:idx val="0"/>
              <c:layout>
                <c:manualLayout>
                  <c:x val="-4.5000001610594184E-2"/>
                  <c:y val="-2.53266329654047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</c:f>
            </c:numRef>
          </c:xVal>
          <c:yVal>
            <c:numRef>
              <c:f>Sensorenroadmap_Compact!$J$2</c:f>
            </c:numRef>
          </c:yVal>
          <c:smooth val="0"/>
        </c:ser>
        <c:ser>
          <c:idx val="7"/>
          <c:order val="4"/>
          <c:tx>
            <c:strRef>
              <c:f>Sensorenroadmap_Compact!$B$9</c:f>
              <c:strCache>
                <c:ptCount val="1"/>
                <c:pt idx="0">
                  <c:v>ICX424</c:v>
                </c:pt>
              </c:strCache>
            </c:strRef>
          </c:tx>
          <c:marker>
            <c:symbol val="circle"/>
            <c:size val="10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Sensorenroadmap_Compact!$G$9</c:f>
            </c:numRef>
          </c:xVal>
          <c:yVal>
            <c:numRef>
              <c:f>Sensorenroadmap_Compact!$I$9</c:f>
            </c:numRef>
          </c:yVal>
          <c:smooth val="0"/>
        </c:ser>
        <c:ser>
          <c:idx val="12"/>
          <c:order val="5"/>
          <c:tx>
            <c:strRef>
              <c:f>Sensorenroadmap_Compact!$B$15</c:f>
              <c:strCache>
                <c:ptCount val="1"/>
                <c:pt idx="0">
                  <c:v>ICX274</c:v>
                </c:pt>
              </c:strCache>
            </c:strRef>
          </c:tx>
          <c:marker>
            <c:symbol val="circle"/>
            <c:size val="10"/>
          </c:marker>
          <c:dLbls>
            <c:dLbl>
              <c:idx val="0"/>
              <c:layout>
                <c:manualLayout>
                  <c:x val="-1.4985642247490645E-2"/>
                  <c:y val="-2.321608021828764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Sensorenroadmap_Compact!$G$15</c:f>
            </c:numRef>
          </c:xVal>
          <c:yVal>
            <c:numRef>
              <c:f>Sensorenroadmap_Compact!$I$15</c:f>
            </c:numRef>
          </c:yVal>
          <c:smooth val="0"/>
        </c:ser>
        <c:ser>
          <c:idx val="1"/>
          <c:order val="6"/>
          <c:tx>
            <c:strRef>
              <c:f>'Datenraten pro Auflösung'!$A$125</c:f>
              <c:strCache>
                <c:ptCount val="1"/>
                <c:pt idx="0">
                  <c:v>FireWire-b</c:v>
                </c:pt>
              </c:strCache>
            </c:strRef>
          </c:tx>
          <c:marker>
            <c:symbol val="none"/>
          </c:marker>
          <c:xVal>
            <c:numRef>
              <c:f>'Datenraten pro Auflösung'!$D$127:$D$153</c:f>
              <c:numCache>
                <c:formatCode>0</c:formatCode>
                <c:ptCount val="27"/>
                <c:pt idx="0">
                  <c:v>6218.2527020592106</c:v>
                </c:pt>
                <c:pt idx="1">
                  <c:v>1605.5459438389728</c:v>
                </c:pt>
                <c:pt idx="2">
                  <c:v>1135.2924243950933</c:v>
                </c:pt>
                <c:pt idx="3">
                  <c:v>926.96238287174276</c:v>
                </c:pt>
                <c:pt idx="4">
                  <c:v>802.77297191948662</c:v>
                </c:pt>
                <c:pt idx="5">
                  <c:v>718.02197428460056</c:v>
                </c:pt>
                <c:pt idx="6">
                  <c:v>655.46138683344986</c:v>
                </c:pt>
                <c:pt idx="7">
                  <c:v>606.8393265551997</c:v>
                </c:pt>
                <c:pt idx="8">
                  <c:v>567.64621219754667</c:v>
                </c:pt>
                <c:pt idx="9">
                  <c:v>535.18198127965775</c:v>
                </c:pt>
                <c:pt idx="10">
                  <c:v>507.71820705759376</c:v>
                </c:pt>
                <c:pt idx="11">
                  <c:v>484.09031630826314</c:v>
                </c:pt>
                <c:pt idx="12">
                  <c:v>463.48119143587127</c:v>
                </c:pt>
                <c:pt idx="13">
                  <c:v>445.29832504804932</c:v>
                </c:pt>
                <c:pt idx="14">
                  <c:v>429.1002028978595</c:v>
                </c:pt>
                <c:pt idx="15">
                  <c:v>414.55018013728068</c:v>
                </c:pt>
                <c:pt idx="16">
                  <c:v>401.38648595974325</c:v>
                </c:pt>
                <c:pt idx="17">
                  <c:v>389.40208901353441</c:v>
                </c:pt>
                <c:pt idx="18">
                  <c:v>378.43080813169775</c:v>
                </c:pt>
                <c:pt idx="19">
                  <c:v>368.33750096872166</c:v>
                </c:pt>
                <c:pt idx="20">
                  <c:v>359.01098714230028</c:v>
                </c:pt>
                <c:pt idx="21">
                  <c:v>350.35884854149566</c:v>
                </c:pt>
                <c:pt idx="22">
                  <c:v>342.30354536831368</c:v>
                </c:pt>
                <c:pt idx="23">
                  <c:v>334.77947172129649</c:v>
                </c:pt>
                <c:pt idx="24">
                  <c:v>327.73069341672499</c:v>
                </c:pt>
                <c:pt idx="25">
                  <c:v>321.10918876779454</c:v>
                </c:pt>
                <c:pt idx="26">
                  <c:v>314.8734652924872</c:v>
                </c:pt>
              </c:numCache>
            </c:numRef>
          </c:xVal>
          <c:yVal>
            <c:numRef>
              <c:f>'Datenraten pro Auflösung'!$A$66:$A$92</c:f>
              <c:numCache>
                <c:formatCode>General</c:formatCode>
                <c:ptCount val="27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</c:numCache>
            </c:numRef>
          </c:yVal>
          <c:smooth val="0"/>
        </c:ser>
        <c:ser>
          <c:idx val="15"/>
          <c:order val="7"/>
          <c:tx>
            <c:strRef>
              <c:f>'Datenraten pro Auflösung'!$A$33</c:f>
              <c:strCache>
                <c:ptCount val="1"/>
                <c:pt idx="0">
                  <c:v>USB 2.0</c:v>
                </c:pt>
              </c:strCache>
            </c:strRef>
          </c:tx>
          <c:marker>
            <c:symbol val="none"/>
          </c:marker>
          <c:xVal>
            <c:numRef>
              <c:f>'Datenraten pro Auflösung'!$D$35:$D$61</c:f>
              <c:numCache>
                <c:formatCode>0</c:formatCode>
                <c:ptCount val="27"/>
                <c:pt idx="0">
                  <c:v>5163.9777949432219</c:v>
                </c:pt>
                <c:pt idx="1">
                  <c:v>1333.3333333333328</c:v>
                </c:pt>
                <c:pt idx="2">
                  <c:v>942.8090415820634</c:v>
                </c:pt>
                <c:pt idx="3">
                  <c:v>769.80035891950104</c:v>
                </c:pt>
                <c:pt idx="4">
                  <c:v>666.66666666666663</c:v>
                </c:pt>
                <c:pt idx="5">
                  <c:v>596.2847939999441</c:v>
                </c:pt>
                <c:pt idx="6">
                  <c:v>544.33105395181735</c:v>
                </c:pt>
                <c:pt idx="7">
                  <c:v>503.95263067896968</c:v>
                </c:pt>
                <c:pt idx="8">
                  <c:v>471.4045207910317</c:v>
                </c:pt>
                <c:pt idx="9">
                  <c:v>444.4444444444444</c:v>
                </c:pt>
                <c:pt idx="10">
                  <c:v>421.63702135578399</c:v>
                </c:pt>
                <c:pt idx="11">
                  <c:v>402.01512610368479</c:v>
                </c:pt>
                <c:pt idx="12">
                  <c:v>384.90017945975046</c:v>
                </c:pt>
                <c:pt idx="13">
                  <c:v>369.80013081681943</c:v>
                </c:pt>
                <c:pt idx="14">
                  <c:v>356.34832254989919</c:v>
                </c:pt>
                <c:pt idx="15">
                  <c:v>344.26518632954821</c:v>
                </c:pt>
                <c:pt idx="16">
                  <c:v>333.33333333333331</c:v>
                </c:pt>
                <c:pt idx="17">
                  <c:v>323.38083338177734</c:v>
                </c:pt>
                <c:pt idx="18">
                  <c:v>314.26968052735447</c:v>
                </c:pt>
                <c:pt idx="19">
                  <c:v>305.88764516074906</c:v>
                </c:pt>
                <c:pt idx="20">
                  <c:v>298.14239699997205</c:v>
                </c:pt>
                <c:pt idx="21">
                  <c:v>290.95718698132316</c:v>
                </c:pt>
                <c:pt idx="22">
                  <c:v>284.26762180748062</c:v>
                </c:pt>
                <c:pt idx="23">
                  <c:v>278.01921874276633</c:v>
                </c:pt>
                <c:pt idx="24">
                  <c:v>272.16552697590868</c:v>
                </c:pt>
                <c:pt idx="25">
                  <c:v>266.6666666666668</c:v>
                </c:pt>
                <c:pt idx="26">
                  <c:v>261.48818018424544</c:v>
                </c:pt>
              </c:numCache>
            </c:numRef>
          </c:xVal>
          <c:yVal>
            <c:numRef>
              <c:f>'Datenraten pro Auflösung'!$A$35:$A$61</c:f>
              <c:numCache>
                <c:formatCode>General</c:formatCode>
                <c:ptCount val="27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</c:numCache>
            </c:numRef>
          </c:yVal>
          <c:smooth val="0"/>
        </c:ser>
        <c:ser>
          <c:idx val="5"/>
          <c:order val="8"/>
          <c:tx>
            <c:strRef>
              <c:f>Sensorenroadmap_Compact!$B$27</c:f>
              <c:strCache>
                <c:ptCount val="1"/>
                <c:pt idx="0">
                  <c:v>ICX618</c:v>
                </c:pt>
              </c:strCache>
            </c:strRef>
          </c:tx>
          <c:marker>
            <c:symbol val="circle"/>
            <c:size val="10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Sensorenroadmap_Compact!$G$27</c:f>
            </c:numRef>
          </c:xVal>
          <c:yVal>
            <c:numRef>
              <c:f>Sensorenroadmap_Compact!$I$27</c:f>
            </c:numRef>
          </c:yVal>
          <c:smooth val="0"/>
        </c:ser>
        <c:ser>
          <c:idx val="6"/>
          <c:order val="9"/>
          <c:tx>
            <c:strRef>
              <c:f>Sensorenroadmap_Compact!$B$31</c:f>
              <c:strCache>
                <c:ptCount val="1"/>
                <c:pt idx="0">
                  <c:v>ICX445</c:v>
                </c:pt>
              </c:strCache>
            </c:strRef>
          </c:tx>
          <c:marker>
            <c:symbol val="circle"/>
            <c:size val="10"/>
          </c:marker>
          <c:dLbls>
            <c:dLbl>
              <c:idx val="0"/>
              <c:layout>
                <c:manualLayout>
                  <c:x val="-2.7294881650897604E-3"/>
                  <c:y val="-6.331658241351180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Sensorenroadmap_Compact!$G$31</c:f>
            </c:numRef>
          </c:xVal>
          <c:yVal>
            <c:numRef>
              <c:f>Sensorenroadmap_Compact!$I$31</c:f>
            </c:numRef>
          </c:yVal>
          <c:smooth val="0"/>
        </c:ser>
        <c:ser>
          <c:idx val="8"/>
          <c:order val="10"/>
          <c:tx>
            <c:strRef>
              <c:f>Sensorenroadmap_Compact!$B$7</c:f>
              <c:strCache>
                <c:ptCount val="1"/>
                <c:pt idx="0">
                  <c:v>CMV2000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Sensorenroadmap_Compact!$G$7</c:f>
            </c:numRef>
          </c:xVal>
          <c:yVal>
            <c:numRef>
              <c:f>Sensorenroadmap_Compact!$J$7</c:f>
            </c:numRef>
          </c:yVal>
          <c:smooth val="0"/>
        </c:ser>
        <c:ser>
          <c:idx val="9"/>
          <c:order val="11"/>
          <c:tx>
            <c:strRef>
              <c:f>Sensorenroadmap_Compact!$B$8</c:f>
              <c:strCache>
                <c:ptCount val="1"/>
                <c:pt idx="0">
                  <c:v>CMV4000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Sensorenroadmap_Compact!$G$8</c:f>
            </c:numRef>
          </c:xVal>
          <c:yVal>
            <c:numRef>
              <c:f>Sensorenroadmap_Compact!$J$8</c:f>
            </c:numRef>
          </c:yVal>
          <c:smooth val="0"/>
        </c:ser>
        <c:ser>
          <c:idx val="10"/>
          <c:order val="12"/>
          <c:tx>
            <c:strRef>
              <c:f>Sensorenroadmap_Compact!$B$18</c:f>
              <c:strCache>
                <c:ptCount val="1"/>
                <c:pt idx="0">
                  <c:v>EV76C570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Sensorenroadmap_Compact!$G$18</c:f>
            </c:numRef>
          </c:xVal>
          <c:yVal>
            <c:numRef>
              <c:f>Sensorenroadmap_Compact!$J$18</c:f>
            </c:numRef>
          </c:yVal>
          <c:smooth val="0"/>
        </c:ser>
        <c:ser>
          <c:idx val="11"/>
          <c:order val="13"/>
          <c:tx>
            <c:strRef>
              <c:f>Sensorenroadmap_Compact!$B$19</c:f>
              <c:strCache>
                <c:ptCount val="1"/>
                <c:pt idx="0">
                  <c:v>EV76C560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Sensorenroadmap_Compact!$G$19</c:f>
            </c:numRef>
          </c:xVal>
          <c:yVal>
            <c:numRef>
              <c:f>Sensorenroadmap_Compact!$J$19</c:f>
            </c:numRef>
          </c:yVal>
          <c:smooth val="0"/>
        </c:ser>
        <c:ser>
          <c:idx val="14"/>
          <c:order val="14"/>
          <c:tx>
            <c:strRef>
              <c:f>Sensorenroadmap_Compact!$B$23</c:f>
              <c:strCache>
                <c:ptCount val="1"/>
                <c:pt idx="0">
                  <c:v>MT9F002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Sensorenroadmap_Compact!$G$23</c:f>
            </c:numRef>
          </c:xVal>
          <c:yVal>
            <c:numRef>
              <c:f>Sensorenroadmap_Compact!$J$23</c:f>
            </c:numRef>
          </c:yVal>
          <c:smooth val="0"/>
        </c:ser>
        <c:ser>
          <c:idx val="16"/>
          <c:order val="15"/>
          <c:tx>
            <c:strRef>
              <c:f>Sensorenroadmap_Compact!$B$24</c:f>
              <c:strCache>
                <c:ptCount val="1"/>
                <c:pt idx="0">
                  <c:v>MT9J003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Sensorenroadmap_Compact!$G$24</c:f>
            </c:numRef>
          </c:xVal>
          <c:yVal>
            <c:numRef>
              <c:f>Sensorenroadmap_Compact!$J$24</c:f>
            </c:numRef>
          </c:yVal>
          <c:smooth val="0"/>
        </c:ser>
        <c:ser>
          <c:idx val="17"/>
          <c:order val="16"/>
          <c:tx>
            <c:strRef>
              <c:f>Sensorenroadmap_Compact!$B$25</c:f>
              <c:strCache>
                <c:ptCount val="1"/>
                <c:pt idx="0">
                  <c:v>AR0331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Sensorenroadmap_Compact!$G$25</c:f>
            </c:numRef>
          </c:xVal>
          <c:yVal>
            <c:numRef>
              <c:f>Sensorenroadmap_Compact!$J$25</c:f>
            </c:numRef>
          </c:yVal>
          <c:smooth val="0"/>
        </c:ser>
        <c:ser>
          <c:idx val="18"/>
          <c:order val="17"/>
          <c:tx>
            <c:strRef>
              <c:f>Sensorenroadmap_Compact!$B$26</c:f>
              <c:strCache>
                <c:ptCount val="1"/>
                <c:pt idx="0">
                  <c:v>ICX424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Sensorenroadmap_Compact!$G$26</c:f>
            </c:numRef>
          </c:xVal>
          <c:yVal>
            <c:numRef>
              <c:f>Sensorenroadmap_Compact!$J$26</c:f>
            </c:numRef>
          </c:yVal>
          <c:smooth val="0"/>
        </c:ser>
        <c:ser>
          <c:idx val="19"/>
          <c:order val="18"/>
          <c:tx>
            <c:strRef>
              <c:f>Sensorenroadmap_Compact!$B$32</c:f>
              <c:strCache>
                <c:ptCount val="1"/>
                <c:pt idx="0">
                  <c:v>ICX274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Sensorenroadmap_Compact!$G$32</c:f>
            </c:numRef>
          </c:xVal>
          <c:yVal>
            <c:numRef>
              <c:f>Sensorenroadmap_Compact!$J$32</c:f>
            </c:numRef>
          </c:yVal>
          <c:smooth val="0"/>
        </c:ser>
        <c:ser>
          <c:idx val="20"/>
          <c:order val="19"/>
          <c:tx>
            <c:strRef>
              <c:f>Sensorenroadmap_Compact!$B$33</c:f>
              <c:strCache>
                <c:ptCount val="1"/>
                <c:pt idx="0">
                  <c:v>IMX104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Sensorenroadmap_Compact!$G$33</c:f>
            </c:numRef>
          </c:xVal>
          <c:yVal>
            <c:numRef>
              <c:f>Sensorenroadmap_Compact!$J$33</c:f>
            </c:numRef>
          </c:yVal>
          <c:smooth val="0"/>
        </c:ser>
        <c:ser>
          <c:idx val="21"/>
          <c:order val="20"/>
          <c:tx>
            <c:strRef>
              <c:f>Sensorenroadmap_Compact!$B$34</c:f>
              <c:strCache>
                <c:ptCount val="1"/>
                <c:pt idx="0">
                  <c:v>ICX808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Sensorenroadmap_Compact!$G$34</c:f>
            </c:numRef>
          </c:xVal>
          <c:yVal>
            <c:numRef>
              <c:f>Sensorenroadmap_Compact!$J$34</c:f>
            </c:numRef>
          </c:yVal>
          <c:smooth val="0"/>
        </c:ser>
        <c:ser>
          <c:idx val="22"/>
          <c:order val="21"/>
          <c:tx>
            <c:strRef>
              <c:f>Sensorenroadmap_Compact!$B$38</c:f>
              <c:strCache>
                <c:ptCount val="1"/>
                <c:pt idx="0">
                  <c:v>IMX 174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Sensorenroadmap_Compact!$G$38</c:f>
            </c:numRef>
          </c:xVal>
          <c:yVal>
            <c:numRef>
              <c:f>Sensorenroadmap_Compact!$J$38</c:f>
            </c:numRef>
          </c:yVal>
          <c:smooth val="0"/>
        </c:ser>
        <c:ser>
          <c:idx val="23"/>
          <c:order val="22"/>
          <c:tx>
            <c:strRef>
              <c:f>Sensorenroadmap_Compact!$B$41</c:f>
              <c:strCache>
                <c:ptCount val="1"/>
                <c:pt idx="0">
                  <c:v>VITA1300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Sensorenroadmap_Compact!$G$41</c:f>
            </c:numRef>
          </c:xVal>
          <c:yVal>
            <c:numRef>
              <c:f>Sensorenroadmap_Compact!$J$41</c:f>
            </c:numRef>
          </c:yVal>
          <c:smooth val="0"/>
        </c:ser>
        <c:ser>
          <c:idx val="24"/>
          <c:order val="23"/>
          <c:tx>
            <c:strRef>
              <c:f>Sensorenroadmap_Compact!$B$42</c:f>
              <c:strCache>
                <c:ptCount val="1"/>
                <c:pt idx="0">
                  <c:v>VITA2000</c:v>
                </c:pt>
              </c:strCache>
            </c:strRef>
          </c:tx>
          <c:marker>
            <c:symbol val="circle"/>
            <c:size val="9"/>
          </c:marker>
          <c:dLbls>
            <c:dLbl>
              <c:idx val="0"/>
              <c:layout>
                <c:manualLayout>
                  <c:x val="-1.0917952660359042E-2"/>
                  <c:y val="-2.321608021828764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Sensorenroadmap_Compact!$G$42</c:f>
            </c:numRef>
          </c:xVal>
          <c:yVal>
            <c:numRef>
              <c:f>Sensorenroadmap_Compact!$J$42</c:f>
            </c:numRef>
          </c:yVal>
          <c:smooth val="0"/>
        </c:ser>
        <c:ser>
          <c:idx val="25"/>
          <c:order val="24"/>
          <c:tx>
            <c:strRef>
              <c:f>Sensorenroadmap_Compact!$B$43</c:f>
              <c:strCache>
                <c:ptCount val="1"/>
                <c:pt idx="0">
                  <c:v>VITA5000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Sensorenroadmap_Compact!$G$43</c:f>
            </c:numRef>
          </c:xVal>
          <c:yVal>
            <c:numRef>
              <c:f>Sensorenroadmap_Compact!$J$43</c:f>
            </c:numRef>
          </c:yVal>
          <c:smooth val="0"/>
        </c:ser>
        <c:ser>
          <c:idx val="27"/>
          <c:order val="25"/>
          <c:tx>
            <c:strRef>
              <c:f>Sensorenroadmap_Compact!$B$45</c:f>
              <c:strCache>
                <c:ptCount val="1"/>
                <c:pt idx="0">
                  <c:v>CMV1300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Sensorenroadmap_Compact!$G$45</c:f>
            </c:numRef>
          </c:xVal>
          <c:yVal>
            <c:numRef>
              <c:f>Sensorenroadmap_Compact!$J$45</c:f>
            </c:numRef>
          </c:yVal>
          <c:smooth val="0"/>
        </c:ser>
        <c:ser>
          <c:idx val="28"/>
          <c:order val="26"/>
          <c:tx>
            <c:strRef>
              <c:f>Sensorenroadmap_Compact!$B$46</c:f>
              <c:strCache>
                <c:ptCount val="1"/>
                <c:pt idx="0">
                  <c:v>MT9M021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Sensorenroadmap_Compact!$G$46</c:f>
            </c:numRef>
          </c:xVal>
          <c:yVal>
            <c:numRef>
              <c:f>Sensorenroadmap_Compact!$J$46</c:f>
            </c:numRef>
          </c:yVal>
          <c:smooth val="0"/>
        </c:ser>
        <c:ser>
          <c:idx val="29"/>
          <c:order val="27"/>
          <c:tx>
            <c:strRef>
              <c:f>Sensorenroadmap_Compact!$B$47</c:f>
              <c:strCache>
                <c:ptCount val="1"/>
                <c:pt idx="0">
                  <c:v>MT9?</c:v>
                </c:pt>
              </c:strCache>
            </c:strRef>
          </c:tx>
          <c:marker>
            <c:symbol val="circle"/>
            <c:size val="9"/>
          </c:marker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Sensorenroadmap_Compact!$G$47</c:f>
            </c:numRef>
          </c:xVal>
          <c:yVal>
            <c:numRef>
              <c:f>Sensorenroadmap_Compact!$J$47</c:f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52224"/>
        <c:axId val="158854144"/>
      </c:scatterChart>
      <c:valAx>
        <c:axId val="158852224"/>
        <c:scaling>
          <c:orientation val="minMax"/>
          <c:max val="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横向分辨率</a:t>
                </a:r>
              </a:p>
            </c:rich>
          </c:tx>
          <c:layout>
            <c:manualLayout>
              <c:xMode val="edge"/>
              <c:yMode val="edge"/>
              <c:x val="0.4445135624377306"/>
              <c:y val="0.9590436736830408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8854144"/>
        <c:crosses val="autoZero"/>
        <c:crossBetween val="midCat"/>
        <c:minorUnit val="100"/>
      </c:valAx>
      <c:valAx>
        <c:axId val="158854144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fps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8852224"/>
        <c:crosses val="autoZero"/>
        <c:crossBetween val="midCat"/>
        <c:minorUnit val="15"/>
      </c:valAx>
    </c:plotArea>
    <c:legend>
      <c:legendPos val="r"/>
      <c:layout>
        <c:manualLayout>
          <c:xMode val="edge"/>
          <c:yMode val="edge"/>
          <c:x val="0.7298758121325235"/>
          <c:y val="0.16501642885199952"/>
          <c:w val="0.18532604577410441"/>
          <c:h val="0.3284021839909345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2B38A-68E0-4390-980C-7E69D7732E4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C40889-FABD-4D6C-87CA-E462440863A2}">
      <dgm:prSet phldrT="[Text]"/>
      <dgm:spPr/>
      <dgm:t>
        <a:bodyPr/>
        <a:lstStyle/>
        <a:p>
          <a:r>
            <a:t>CRC</a:t>
          </a:r>
          <a:endParaRPr lang="zh-CN" dirty="0"/>
        </a:p>
      </dgm:t>
    </dgm:pt>
    <dgm:pt modelId="{46FC1BD2-B323-44F2-8F07-88498EC86D67}" type="parTrans" cxnId="{AC397BA5-EFEC-40A4-B17A-9C8EEDD1493A}">
      <dgm:prSet/>
      <dgm:spPr/>
      <dgm:t>
        <a:bodyPr/>
        <a:lstStyle/>
        <a:p>
          <a:endParaRPr lang="de-DE"/>
        </a:p>
      </dgm:t>
    </dgm:pt>
    <dgm:pt modelId="{4ED9595C-20E6-4DD2-934D-755396307C5D}" type="sibTrans" cxnId="{AC397BA5-EFEC-40A4-B17A-9C8EEDD1493A}">
      <dgm:prSet/>
      <dgm:spPr/>
      <dgm:t>
        <a:bodyPr/>
        <a:lstStyle/>
        <a:p>
          <a:endParaRPr lang="de-DE"/>
        </a:p>
      </dgm:t>
    </dgm:pt>
    <dgm:pt modelId="{5991AB75-D9AD-4A5F-98D0-5B4C85CC412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信头错误</a:t>
          </a:r>
          <a:endParaRPr lang="zh-CN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7A4C305-8B10-49B4-9397-0A99A00273F4}" type="parTrans" cxnId="{B330B9A4-5767-4EA0-9AC8-34EF0C9C66AA}">
      <dgm:prSet/>
      <dgm:spPr/>
      <dgm:t>
        <a:bodyPr/>
        <a:lstStyle/>
        <a:p>
          <a:endParaRPr lang="de-DE"/>
        </a:p>
      </dgm:t>
    </dgm:pt>
    <dgm:pt modelId="{B99F7570-F157-4629-9E7C-D2AC87378D45}" type="sibTrans" cxnId="{B330B9A4-5767-4EA0-9AC8-34EF0C9C66AA}">
      <dgm:prSet/>
      <dgm:spPr/>
      <dgm:t>
        <a:bodyPr/>
        <a:lstStyle/>
        <a:p>
          <a:endParaRPr lang="de-DE"/>
        </a:p>
      </dgm:t>
    </dgm:pt>
    <dgm:pt modelId="{8C6FD50B-156B-4F99-9015-4B5B1D49649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重试</a:t>
          </a:r>
          <a:endParaRPr lang="zh-CN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C8C4A91B-2F50-42A1-B08B-C7331017AA04}" type="parTrans" cxnId="{3ECD930E-6F05-4BC5-86F2-6307756C453C}">
      <dgm:prSet/>
      <dgm:spPr/>
      <dgm:t>
        <a:bodyPr/>
        <a:lstStyle/>
        <a:p>
          <a:endParaRPr lang="de-DE"/>
        </a:p>
      </dgm:t>
    </dgm:pt>
    <dgm:pt modelId="{C7A31F69-BECB-45F3-8BD7-EF7D1789F566}" type="sibTrans" cxnId="{3ECD930E-6F05-4BC5-86F2-6307756C453C}">
      <dgm:prSet/>
      <dgm:spPr/>
      <dgm:t>
        <a:bodyPr/>
        <a:lstStyle/>
        <a:p>
          <a:endParaRPr lang="de-DE"/>
        </a:p>
      </dgm:t>
    </dgm:pt>
    <dgm:pt modelId="{50414D41-514A-4208-B8B9-4C5A2F7B9EE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数据包</a:t>
          </a:r>
        </a:p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错误</a:t>
          </a:r>
          <a:endParaRPr lang="zh-CN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7D1299C5-3CE9-447F-96BF-1BA832505212}" type="parTrans" cxnId="{CDCAA5F5-2B62-4B15-92CA-7637CBC48CAB}">
      <dgm:prSet/>
      <dgm:spPr/>
      <dgm:t>
        <a:bodyPr/>
        <a:lstStyle/>
        <a:p>
          <a:endParaRPr lang="de-DE"/>
        </a:p>
      </dgm:t>
    </dgm:pt>
    <dgm:pt modelId="{AFE9EBE7-67AA-4778-A055-2C0F8F3F9346}" type="sibTrans" cxnId="{CDCAA5F5-2B62-4B15-92CA-7637CBC48CAB}">
      <dgm:prSet/>
      <dgm:spPr/>
      <dgm:t>
        <a:bodyPr/>
        <a:lstStyle/>
        <a:p>
          <a:endParaRPr lang="de-DE"/>
        </a:p>
      </dgm:t>
    </dgm:pt>
    <dgm:pt modelId="{DF473500-7D45-4DE4-AEB6-D2B84AD34538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数据包</a:t>
          </a:r>
        </a:p>
        <a:p>
          <a:r>
            <a:rPr lang="de-DE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重发</a:t>
          </a:r>
          <a:endParaRPr lang="zh-CN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98B0D6D-DB52-4E6B-86B6-491328FCAE53}" type="parTrans" cxnId="{AC9AC001-FF39-40E8-98DE-DAEC88C616BC}">
      <dgm:prSet/>
      <dgm:spPr/>
      <dgm:t>
        <a:bodyPr/>
        <a:lstStyle/>
        <a:p>
          <a:endParaRPr lang="de-DE"/>
        </a:p>
      </dgm:t>
    </dgm:pt>
    <dgm:pt modelId="{1052DAD4-3CB7-4091-9A97-B39589C21D32}" type="sibTrans" cxnId="{AC9AC001-FF39-40E8-98DE-DAEC88C616BC}">
      <dgm:prSet/>
      <dgm:spPr/>
      <dgm:t>
        <a:bodyPr/>
        <a:lstStyle/>
        <a:p>
          <a:endParaRPr lang="de-DE"/>
        </a:p>
      </dgm:t>
    </dgm:pt>
    <dgm:pt modelId="{6D49950D-D209-4F24-B3D3-820892162837}" type="pres">
      <dgm:prSet presAssocID="{2EC2B38A-68E0-4390-980C-7E69D7732E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694157-61E2-47CC-9F43-7BC1038F0167}" type="pres">
      <dgm:prSet presAssocID="{E7C40889-FABD-4D6C-87CA-E462440863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0CE3F2-0C44-43B6-ADC4-F095667D8645}" type="pres">
      <dgm:prSet presAssocID="{E7C40889-FABD-4D6C-87CA-E462440863A2}" presName="spNode" presStyleCnt="0"/>
      <dgm:spPr/>
    </dgm:pt>
    <dgm:pt modelId="{8A762E33-8F25-4198-A685-050737B63972}" type="pres">
      <dgm:prSet presAssocID="{4ED9595C-20E6-4DD2-934D-755396307C5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AF76BE63-3FDC-4E4A-A337-296643338EA0}" type="pres">
      <dgm:prSet presAssocID="{5991AB75-D9AD-4A5F-98D0-5B4C85CC41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2892E6-F7F7-4B4D-AD43-D0C5A5A27E9F}" type="pres">
      <dgm:prSet presAssocID="{5991AB75-D9AD-4A5F-98D0-5B4C85CC412A}" presName="spNode" presStyleCnt="0"/>
      <dgm:spPr/>
    </dgm:pt>
    <dgm:pt modelId="{D8517AEB-759C-4F3B-87D5-A43A21585D1F}" type="pres">
      <dgm:prSet presAssocID="{B99F7570-F157-4629-9E7C-D2AC87378D45}" presName="sibTrans" presStyleLbl="sibTrans1D1" presStyleIdx="1" presStyleCnt="5"/>
      <dgm:spPr/>
      <dgm:t>
        <a:bodyPr/>
        <a:lstStyle/>
        <a:p>
          <a:endParaRPr lang="de-DE"/>
        </a:p>
      </dgm:t>
    </dgm:pt>
    <dgm:pt modelId="{C173B20F-CD57-43DD-A44E-ED205AEA4B49}" type="pres">
      <dgm:prSet presAssocID="{8C6FD50B-156B-4F99-9015-4B5B1D4964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C29784-A48F-4000-9F1C-AA03A96665DF}" type="pres">
      <dgm:prSet presAssocID="{8C6FD50B-156B-4F99-9015-4B5B1D496494}" presName="spNode" presStyleCnt="0"/>
      <dgm:spPr/>
    </dgm:pt>
    <dgm:pt modelId="{0B3156C7-5336-4988-A9D0-8BC1CF1F292B}" type="pres">
      <dgm:prSet presAssocID="{C7A31F69-BECB-45F3-8BD7-EF7D1789F566}" presName="sibTrans" presStyleLbl="sibTrans1D1" presStyleIdx="2" presStyleCnt="5"/>
      <dgm:spPr/>
      <dgm:t>
        <a:bodyPr/>
        <a:lstStyle/>
        <a:p>
          <a:endParaRPr lang="de-DE"/>
        </a:p>
      </dgm:t>
    </dgm:pt>
    <dgm:pt modelId="{32EFDDAD-AC70-4F3C-9854-03BE3F72CABF}" type="pres">
      <dgm:prSet presAssocID="{50414D41-514A-4208-B8B9-4C5A2F7B9E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2114E-4F06-4001-81EE-C75FDA3C3CF1}" type="pres">
      <dgm:prSet presAssocID="{50414D41-514A-4208-B8B9-4C5A2F7B9EE7}" presName="spNode" presStyleCnt="0"/>
      <dgm:spPr/>
    </dgm:pt>
    <dgm:pt modelId="{62DEC59A-4F92-4F99-B7AB-BB6401DF40AB}" type="pres">
      <dgm:prSet presAssocID="{AFE9EBE7-67AA-4778-A055-2C0F8F3F9346}" presName="sibTrans" presStyleLbl="sibTrans1D1" presStyleIdx="3" presStyleCnt="5"/>
      <dgm:spPr/>
      <dgm:t>
        <a:bodyPr/>
        <a:lstStyle/>
        <a:p>
          <a:endParaRPr lang="de-DE"/>
        </a:p>
      </dgm:t>
    </dgm:pt>
    <dgm:pt modelId="{27F891CF-9E02-429B-B5CE-1680DE60A94E}" type="pres">
      <dgm:prSet presAssocID="{DF473500-7D45-4DE4-AEB6-D2B84AD345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2F0E7D-B88D-4FB4-9523-E826810779EB}" type="pres">
      <dgm:prSet presAssocID="{DF473500-7D45-4DE4-AEB6-D2B84AD34538}" presName="spNode" presStyleCnt="0"/>
      <dgm:spPr/>
    </dgm:pt>
    <dgm:pt modelId="{A728E775-6D3D-43DD-B43C-FEE37350DA58}" type="pres">
      <dgm:prSet presAssocID="{1052DAD4-3CB7-4091-9A97-B39589C21D32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3ECD930E-6F05-4BC5-86F2-6307756C453C}" srcId="{2EC2B38A-68E0-4390-980C-7E69D7732E45}" destId="{8C6FD50B-156B-4F99-9015-4B5B1D496494}" srcOrd="2" destOrd="0" parTransId="{C8C4A91B-2F50-42A1-B08B-C7331017AA04}" sibTransId="{C7A31F69-BECB-45F3-8BD7-EF7D1789F566}"/>
    <dgm:cxn modelId="{C5C2650F-E581-4891-8136-18ECEEA71188}" type="presOf" srcId="{C7A31F69-BECB-45F3-8BD7-EF7D1789F566}" destId="{0B3156C7-5336-4988-A9D0-8BC1CF1F292B}" srcOrd="0" destOrd="0" presId="urn:microsoft.com/office/officeart/2005/8/layout/cycle5"/>
    <dgm:cxn modelId="{60915515-CACE-4677-847E-037AC5136975}" type="presOf" srcId="{AFE9EBE7-67AA-4778-A055-2C0F8F3F9346}" destId="{62DEC59A-4F92-4F99-B7AB-BB6401DF40AB}" srcOrd="0" destOrd="0" presId="urn:microsoft.com/office/officeart/2005/8/layout/cycle5"/>
    <dgm:cxn modelId="{4DCE3629-9124-4344-841A-367A0521F2B5}" type="presOf" srcId="{5991AB75-D9AD-4A5F-98D0-5B4C85CC412A}" destId="{AF76BE63-3FDC-4E4A-A337-296643338EA0}" srcOrd="0" destOrd="0" presId="urn:microsoft.com/office/officeart/2005/8/layout/cycle5"/>
    <dgm:cxn modelId="{B330B9A4-5767-4EA0-9AC8-34EF0C9C66AA}" srcId="{2EC2B38A-68E0-4390-980C-7E69D7732E45}" destId="{5991AB75-D9AD-4A5F-98D0-5B4C85CC412A}" srcOrd="1" destOrd="0" parTransId="{17A4C305-8B10-49B4-9397-0A99A00273F4}" sibTransId="{B99F7570-F157-4629-9E7C-D2AC87378D45}"/>
    <dgm:cxn modelId="{535BD1DB-EE7B-4F49-964D-6CB04C7CFFF4}" type="presOf" srcId="{E7C40889-FABD-4D6C-87CA-E462440863A2}" destId="{87694157-61E2-47CC-9F43-7BC1038F0167}" srcOrd="0" destOrd="0" presId="urn:microsoft.com/office/officeart/2005/8/layout/cycle5"/>
    <dgm:cxn modelId="{AC397BA5-EFEC-40A4-B17A-9C8EEDD1493A}" srcId="{2EC2B38A-68E0-4390-980C-7E69D7732E45}" destId="{E7C40889-FABD-4D6C-87CA-E462440863A2}" srcOrd="0" destOrd="0" parTransId="{46FC1BD2-B323-44F2-8F07-88498EC86D67}" sibTransId="{4ED9595C-20E6-4DD2-934D-755396307C5D}"/>
    <dgm:cxn modelId="{AC9AC001-FF39-40E8-98DE-DAEC88C616BC}" srcId="{2EC2B38A-68E0-4390-980C-7E69D7732E45}" destId="{DF473500-7D45-4DE4-AEB6-D2B84AD34538}" srcOrd="4" destOrd="0" parTransId="{998B0D6D-DB52-4E6B-86B6-491328FCAE53}" sibTransId="{1052DAD4-3CB7-4091-9A97-B39589C21D32}"/>
    <dgm:cxn modelId="{0390D18F-2F21-4EC2-9142-A37659A18A91}" type="presOf" srcId="{8C6FD50B-156B-4F99-9015-4B5B1D496494}" destId="{C173B20F-CD57-43DD-A44E-ED205AEA4B49}" srcOrd="0" destOrd="0" presId="urn:microsoft.com/office/officeart/2005/8/layout/cycle5"/>
    <dgm:cxn modelId="{02291CE5-6AEF-4CFA-8507-696A796ECEC9}" type="presOf" srcId="{1052DAD4-3CB7-4091-9A97-B39589C21D32}" destId="{A728E775-6D3D-43DD-B43C-FEE37350DA58}" srcOrd="0" destOrd="0" presId="urn:microsoft.com/office/officeart/2005/8/layout/cycle5"/>
    <dgm:cxn modelId="{ADDBEAB5-A58C-46B2-A1D0-5624FDA93438}" type="presOf" srcId="{4ED9595C-20E6-4DD2-934D-755396307C5D}" destId="{8A762E33-8F25-4198-A685-050737B63972}" srcOrd="0" destOrd="0" presId="urn:microsoft.com/office/officeart/2005/8/layout/cycle5"/>
    <dgm:cxn modelId="{64378DF5-A5A0-4713-9959-CF9D69BB0A9F}" type="presOf" srcId="{B99F7570-F157-4629-9E7C-D2AC87378D45}" destId="{D8517AEB-759C-4F3B-87D5-A43A21585D1F}" srcOrd="0" destOrd="0" presId="urn:microsoft.com/office/officeart/2005/8/layout/cycle5"/>
    <dgm:cxn modelId="{1406BCC5-4668-420E-8487-5482CA34A340}" type="presOf" srcId="{50414D41-514A-4208-B8B9-4C5A2F7B9EE7}" destId="{32EFDDAD-AC70-4F3C-9854-03BE3F72CABF}" srcOrd="0" destOrd="0" presId="urn:microsoft.com/office/officeart/2005/8/layout/cycle5"/>
    <dgm:cxn modelId="{CDCAA5F5-2B62-4B15-92CA-7637CBC48CAB}" srcId="{2EC2B38A-68E0-4390-980C-7E69D7732E45}" destId="{50414D41-514A-4208-B8B9-4C5A2F7B9EE7}" srcOrd="3" destOrd="0" parTransId="{7D1299C5-3CE9-447F-96BF-1BA832505212}" sibTransId="{AFE9EBE7-67AA-4778-A055-2C0F8F3F9346}"/>
    <dgm:cxn modelId="{6F7D8049-4AF2-41AC-BEEC-C730263AE147}" type="presOf" srcId="{2EC2B38A-68E0-4390-980C-7E69D7732E45}" destId="{6D49950D-D209-4F24-B3D3-820892162837}" srcOrd="0" destOrd="0" presId="urn:microsoft.com/office/officeart/2005/8/layout/cycle5"/>
    <dgm:cxn modelId="{D07EBC99-CC44-4441-89F8-D9DF1C7DD7D5}" type="presOf" srcId="{DF473500-7D45-4DE4-AEB6-D2B84AD34538}" destId="{27F891CF-9E02-429B-B5CE-1680DE60A94E}" srcOrd="0" destOrd="0" presId="urn:microsoft.com/office/officeart/2005/8/layout/cycle5"/>
    <dgm:cxn modelId="{B6DCC2FA-AC1C-4C43-8CBF-3B5E8E14E918}" type="presParOf" srcId="{6D49950D-D209-4F24-B3D3-820892162837}" destId="{87694157-61E2-47CC-9F43-7BC1038F0167}" srcOrd="0" destOrd="0" presId="urn:microsoft.com/office/officeart/2005/8/layout/cycle5"/>
    <dgm:cxn modelId="{C283F6BA-358C-4605-BDDC-586D9C3CDA82}" type="presParOf" srcId="{6D49950D-D209-4F24-B3D3-820892162837}" destId="{590CE3F2-0C44-43B6-ADC4-F095667D8645}" srcOrd="1" destOrd="0" presId="urn:microsoft.com/office/officeart/2005/8/layout/cycle5"/>
    <dgm:cxn modelId="{A7D1BCF4-CB89-47FC-868A-F9B676BACBD3}" type="presParOf" srcId="{6D49950D-D209-4F24-B3D3-820892162837}" destId="{8A762E33-8F25-4198-A685-050737B63972}" srcOrd="2" destOrd="0" presId="urn:microsoft.com/office/officeart/2005/8/layout/cycle5"/>
    <dgm:cxn modelId="{BA640207-1C37-4DD8-AA56-57DFA2C82790}" type="presParOf" srcId="{6D49950D-D209-4F24-B3D3-820892162837}" destId="{AF76BE63-3FDC-4E4A-A337-296643338EA0}" srcOrd="3" destOrd="0" presId="urn:microsoft.com/office/officeart/2005/8/layout/cycle5"/>
    <dgm:cxn modelId="{417EB537-184B-4857-9941-8D917FF9BA00}" type="presParOf" srcId="{6D49950D-D209-4F24-B3D3-820892162837}" destId="{E62892E6-F7F7-4B4D-AD43-D0C5A5A27E9F}" srcOrd="4" destOrd="0" presId="urn:microsoft.com/office/officeart/2005/8/layout/cycle5"/>
    <dgm:cxn modelId="{586DEA0C-FABC-4B04-A720-EAC867099E37}" type="presParOf" srcId="{6D49950D-D209-4F24-B3D3-820892162837}" destId="{D8517AEB-759C-4F3B-87D5-A43A21585D1F}" srcOrd="5" destOrd="0" presId="urn:microsoft.com/office/officeart/2005/8/layout/cycle5"/>
    <dgm:cxn modelId="{A4B59CED-83EC-407D-BCC0-BBC55108110D}" type="presParOf" srcId="{6D49950D-D209-4F24-B3D3-820892162837}" destId="{C173B20F-CD57-43DD-A44E-ED205AEA4B49}" srcOrd="6" destOrd="0" presId="urn:microsoft.com/office/officeart/2005/8/layout/cycle5"/>
    <dgm:cxn modelId="{0159BACF-8D97-4C8B-97F2-49EA4C0180F0}" type="presParOf" srcId="{6D49950D-D209-4F24-B3D3-820892162837}" destId="{3DC29784-A48F-4000-9F1C-AA03A96665DF}" srcOrd="7" destOrd="0" presId="urn:microsoft.com/office/officeart/2005/8/layout/cycle5"/>
    <dgm:cxn modelId="{0F6D0013-72C0-4F4F-88BD-2D6B9DC98543}" type="presParOf" srcId="{6D49950D-D209-4F24-B3D3-820892162837}" destId="{0B3156C7-5336-4988-A9D0-8BC1CF1F292B}" srcOrd="8" destOrd="0" presId="urn:microsoft.com/office/officeart/2005/8/layout/cycle5"/>
    <dgm:cxn modelId="{4B69E351-593C-48E7-9C68-9C697EB8509D}" type="presParOf" srcId="{6D49950D-D209-4F24-B3D3-820892162837}" destId="{32EFDDAD-AC70-4F3C-9854-03BE3F72CABF}" srcOrd="9" destOrd="0" presId="urn:microsoft.com/office/officeart/2005/8/layout/cycle5"/>
    <dgm:cxn modelId="{671E503F-DED8-4EBE-B19E-CBFE5A819959}" type="presParOf" srcId="{6D49950D-D209-4F24-B3D3-820892162837}" destId="{12C2114E-4F06-4001-81EE-C75FDA3C3CF1}" srcOrd="10" destOrd="0" presId="urn:microsoft.com/office/officeart/2005/8/layout/cycle5"/>
    <dgm:cxn modelId="{1992AF04-8395-4494-8371-B2813D19B14C}" type="presParOf" srcId="{6D49950D-D209-4F24-B3D3-820892162837}" destId="{62DEC59A-4F92-4F99-B7AB-BB6401DF40AB}" srcOrd="11" destOrd="0" presId="urn:microsoft.com/office/officeart/2005/8/layout/cycle5"/>
    <dgm:cxn modelId="{0A4330DE-A0A3-4AD9-B1EC-6EC41593D840}" type="presParOf" srcId="{6D49950D-D209-4F24-B3D3-820892162837}" destId="{27F891CF-9E02-429B-B5CE-1680DE60A94E}" srcOrd="12" destOrd="0" presId="urn:microsoft.com/office/officeart/2005/8/layout/cycle5"/>
    <dgm:cxn modelId="{7BA9B08B-05D1-4AE8-B081-BD81AD6C767B}" type="presParOf" srcId="{6D49950D-D209-4F24-B3D3-820892162837}" destId="{AE2F0E7D-B88D-4FB4-9523-E826810779EB}" srcOrd="13" destOrd="0" presId="urn:microsoft.com/office/officeart/2005/8/layout/cycle5"/>
    <dgm:cxn modelId="{53E59F7A-603C-46B5-9457-4ADA1E7B3331}" type="presParOf" srcId="{6D49950D-D209-4F24-B3D3-820892162837}" destId="{A728E775-6D3D-43DD-B43C-FEE37350DA5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94157-61E2-47CC-9F43-7BC1038F0167}">
      <dsp:nvSpPr>
        <dsp:cNvPr id="0" name=""/>
        <dsp:cNvSpPr/>
      </dsp:nvSpPr>
      <dsp:spPr>
        <a:xfrm>
          <a:off x="3615321" y="623"/>
          <a:ext cx="1207167" cy="784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200" kern="1200"/>
            <a:t>CRC</a:t>
          </a:r>
          <a:endParaRPr lang="zh-CN" sz="1200" kern="1200" dirty="0"/>
        </a:p>
      </dsp:txBody>
      <dsp:txXfrm>
        <a:off x="3653625" y="38927"/>
        <a:ext cx="1130559" cy="708050"/>
      </dsp:txXfrm>
    </dsp:sp>
    <dsp:sp modelId="{8A762E33-8F25-4198-A685-050737B63972}">
      <dsp:nvSpPr>
        <dsp:cNvPr id="0" name=""/>
        <dsp:cNvSpPr/>
      </dsp:nvSpPr>
      <dsp:spPr>
        <a:xfrm>
          <a:off x="2651919" y="39295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32123" y="199503"/>
              </a:moveTo>
              <a:arcTo wR="1566986" hR="1566986" stAng="17953680" swAng="12111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6BE63-3FDC-4E4A-A337-296643338EA0}">
      <dsp:nvSpPr>
        <dsp:cNvPr id="0" name=""/>
        <dsp:cNvSpPr/>
      </dsp:nvSpPr>
      <dsp:spPr>
        <a:xfrm>
          <a:off x="5105614" y="1083383"/>
          <a:ext cx="1207167" cy="78465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信头错误</a:t>
          </a:r>
          <a:endParaRPr lang="zh-CN" sz="12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5143918" y="1121687"/>
        <a:ext cx="1130559" cy="708050"/>
      </dsp:txXfrm>
    </dsp:sp>
    <dsp:sp modelId="{D8517AEB-759C-4F3B-87D5-A43A21585D1F}">
      <dsp:nvSpPr>
        <dsp:cNvPr id="0" name=""/>
        <dsp:cNvSpPr/>
      </dsp:nvSpPr>
      <dsp:spPr>
        <a:xfrm>
          <a:off x="2651919" y="39295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30209" y="1675516"/>
              </a:moveTo>
              <a:arcTo wR="1566986" hR="1566986" stAng="21838290" swAng="135942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3B20F-CD57-43DD-A44E-ED205AEA4B49}">
      <dsp:nvSpPr>
        <dsp:cNvPr id="0" name=""/>
        <dsp:cNvSpPr/>
      </dsp:nvSpPr>
      <dsp:spPr>
        <a:xfrm>
          <a:off x="4536373" y="2835327"/>
          <a:ext cx="1207167" cy="78465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重试</a:t>
          </a:r>
          <a:endParaRPr lang="zh-CN" sz="12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4574677" y="2873631"/>
        <a:ext cx="1130559" cy="708050"/>
      </dsp:txXfrm>
    </dsp:sp>
    <dsp:sp modelId="{0B3156C7-5336-4988-A9D0-8BC1CF1F292B}">
      <dsp:nvSpPr>
        <dsp:cNvPr id="0" name=""/>
        <dsp:cNvSpPr/>
      </dsp:nvSpPr>
      <dsp:spPr>
        <a:xfrm>
          <a:off x="2651919" y="39295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759194" y="3122139"/>
              </a:moveTo>
              <a:arcTo wR="1566986" hR="1566986" stAng="4977258" swAng="84548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FDDAD-AC70-4F3C-9854-03BE3F72CABF}">
      <dsp:nvSpPr>
        <dsp:cNvPr id="0" name=""/>
        <dsp:cNvSpPr/>
      </dsp:nvSpPr>
      <dsp:spPr>
        <a:xfrm>
          <a:off x="2694270" y="2835327"/>
          <a:ext cx="1207167" cy="78465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数据包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错误</a:t>
          </a:r>
          <a:endParaRPr lang="zh-CN" sz="12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732574" y="2873631"/>
        <a:ext cx="1130559" cy="708050"/>
      </dsp:txXfrm>
    </dsp:sp>
    <dsp:sp modelId="{62DEC59A-4F92-4F99-B7AB-BB6401DF40AB}">
      <dsp:nvSpPr>
        <dsp:cNvPr id="0" name=""/>
        <dsp:cNvSpPr/>
      </dsp:nvSpPr>
      <dsp:spPr>
        <a:xfrm>
          <a:off x="2651919" y="39295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6209" y="2269317"/>
              </a:moveTo>
              <a:arcTo wR="1566986" hR="1566986" stAng="9202284" swAng="135942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891CF-9E02-429B-B5CE-1680DE60A94E}">
      <dsp:nvSpPr>
        <dsp:cNvPr id="0" name=""/>
        <dsp:cNvSpPr/>
      </dsp:nvSpPr>
      <dsp:spPr>
        <a:xfrm>
          <a:off x="2125029" y="1083383"/>
          <a:ext cx="1207167" cy="78465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数据包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重发</a:t>
          </a:r>
          <a:endParaRPr lang="zh-CN" sz="1200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163333" y="1121687"/>
        <a:ext cx="1130559" cy="708050"/>
      </dsp:txXfrm>
    </dsp:sp>
    <dsp:sp modelId="{A728E775-6D3D-43DD-B43C-FEE37350DA58}">
      <dsp:nvSpPr>
        <dsp:cNvPr id="0" name=""/>
        <dsp:cNvSpPr/>
      </dsp:nvSpPr>
      <dsp:spPr>
        <a:xfrm>
          <a:off x="2651919" y="392952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76972" y="547519"/>
              </a:moveTo>
              <a:arcTo wR="1566986" hR="1566986" stAng="13235170" swAng="12111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9C14-1435-4E17-959B-25C61E641E5A}" type="datetimeFigureOut">
              <a:rPr lang="de-DE" smtClean="0"/>
              <a:pPr/>
              <a:t>07.06.2013</a:t>
            </a:fld>
            <a:endParaRPr lang="zh-CN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F4153-DE5C-4F70-865D-B03BC1DB0C3E}" type="slidenum">
              <a:rPr lang="de-DE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8384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ise" TargetMode="External"/><Relationship Id="rId3" Type="http://schemas.openxmlformats.org/officeDocument/2006/relationships/hyperlink" Target="http://en.wikipedia.org/wiki/Error_detection_and_correction" TargetMode="External"/><Relationship Id="rId7" Type="http://schemas.openxmlformats.org/officeDocument/2006/relationships/hyperlink" Target="http://en.wikipedia.org/wiki/Computer_hardwar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yclic_code" TargetMode="External"/><Relationship Id="rId5" Type="http://schemas.openxmlformats.org/officeDocument/2006/relationships/hyperlink" Target="http://en.wikipedia.org/wiki/Algorithm" TargetMode="External"/><Relationship Id="rId4" Type="http://schemas.openxmlformats.org/officeDocument/2006/relationships/hyperlink" Target="http://en.wikipedia.org/wiki/Entropy_(information_theory)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ise" TargetMode="External"/><Relationship Id="rId3" Type="http://schemas.openxmlformats.org/officeDocument/2006/relationships/hyperlink" Target="http://en.wikipedia.org/wiki/Error_detection_and_correction" TargetMode="External"/><Relationship Id="rId7" Type="http://schemas.openxmlformats.org/officeDocument/2006/relationships/hyperlink" Target="http://en.wikipedia.org/wiki/Computer_hardwar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yclic_code" TargetMode="External"/><Relationship Id="rId5" Type="http://schemas.openxmlformats.org/officeDocument/2006/relationships/hyperlink" Target="http://en.wikipedia.org/wiki/Algorithm" TargetMode="External"/><Relationship Id="rId4" Type="http://schemas.openxmlformats.org/officeDocument/2006/relationships/hyperlink" Target="http://en.wikipedia.org/wiki/Entropy_(information_theory)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1305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dirty="0" smtClean="0">
                <a:latin typeface="SimSun"/>
                <a:cs typeface="SimSun"/>
              </a:rPr>
              <a:t>轮询；以新闻举例。无需询问新闻，通讯社会主动报道新闻。</a:t>
            </a:r>
          </a:p>
          <a:p>
            <a:pPr marL="171450" indent="-171450">
              <a:buFontTx/>
              <a:buChar char="-"/>
            </a:pPr>
            <a:r>
              <a:rPr lang="zh-CN" dirty="0" smtClean="0">
                <a:latin typeface="SimSun"/>
                <a:cs typeface="SimSun"/>
              </a:rPr>
              <a:t>全双工；可以在不同的信道平行处理信号。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zh-CN" dirty="0" smtClean="0">
                <a:latin typeface="SimSun"/>
                <a:cs typeface="SimSun"/>
              </a:rPr>
              <a:t>单播对比广播；以平邮信件和广告举例说明。 </a:t>
            </a:r>
            <a:endParaRPr lang="zh-CN" baseline="0" dirty="0" smtClean="0"/>
          </a:p>
          <a:p>
            <a:pPr marL="171450" indent="-171450">
              <a:buFontTx/>
              <a:buChar char="-"/>
            </a:pPr>
            <a:endParaRPr lang="zh-C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b="1" dirty="0" smtClean="0">
                <a:latin typeface="SimSun"/>
                <a:cs typeface="SimSun"/>
              </a:rPr>
              <a:t>循环冗余码校验</a:t>
            </a:r>
            <a:r>
              <a:rPr lang="zh-CN" dirty="0" smtClean="0">
                <a:latin typeface="SimSun"/>
                <a:cs typeface="SimSun"/>
              </a:rPr>
              <a:t> (CRC) 是用于检测原始数据意外变化的</a:t>
            </a:r>
            <a:r>
              <a:rPr lang="zh-CN" dirty="0" smtClean="0">
                <a:latin typeface="SimSun"/>
                <a:cs typeface="SimSun"/>
                <a:hlinkClick r:id="rId3" action="ppaction://hlinkfile" tooltip="Error detection and correction"/>
              </a:rPr>
              <a:t>检错码</a:t>
            </a:r>
            <a:r>
              <a:rPr lang="zh-CN" dirty="0" smtClean="0">
                <a:latin typeface="SimSun"/>
                <a:cs typeface="SimSun"/>
              </a:rPr>
              <a:t>。每一组数据都附加一个短的</a:t>
            </a:r>
            <a:r>
              <a:rPr lang="zh-CN" i="1" dirty="0" smtClean="0">
                <a:latin typeface="SimSun"/>
                <a:cs typeface="SimSun"/>
              </a:rPr>
              <a:t>校验值</a:t>
            </a:r>
            <a:r>
              <a:rPr lang="zh-CN" dirty="0" smtClean="0">
                <a:latin typeface="SimSun"/>
                <a:cs typeface="SimSun"/>
              </a:rPr>
              <a:t>；在接收方重复计算过程，如果校验值不符，则进行纠错动作。</a:t>
            </a:r>
          </a:p>
          <a:p>
            <a:pPr rtl="0"/>
            <a:r>
              <a:rPr lang="zh-CN" dirty="0" smtClean="0">
                <a:latin typeface="SimSun"/>
                <a:cs typeface="SimSun"/>
              </a:rPr>
              <a:t>CRC 的名称，源于</a:t>
            </a:r>
            <a:r>
              <a:rPr lang="zh-CN" i="1" dirty="0" smtClean="0">
                <a:latin typeface="SimSun"/>
                <a:cs typeface="SimSun"/>
              </a:rPr>
              <a:t>校验 (check)</a:t>
            </a:r>
            <a:r>
              <a:rPr lang="zh-CN" dirty="0" smtClean="0">
                <a:latin typeface="SimSun"/>
                <a:cs typeface="SimSun"/>
              </a:rPr>
              <a:t> 值是</a:t>
            </a:r>
            <a:r>
              <a:rPr lang="zh-CN" i="1" dirty="0" smtClean="0">
                <a:latin typeface="SimSun"/>
                <a:cs typeface="SimSun"/>
              </a:rPr>
              <a:t>冗余 (redundancy)</a:t>
            </a:r>
            <a:r>
              <a:rPr lang="zh-CN" dirty="0" smtClean="0">
                <a:latin typeface="SimSun"/>
                <a:cs typeface="SimSun"/>
              </a:rPr>
              <a:t> 的（它扩充消息体，但不增加</a:t>
            </a:r>
            <a:r>
              <a:rPr lang="zh-CN" dirty="0" smtClean="0">
                <a:latin typeface="SimSun"/>
                <a:cs typeface="SimSun"/>
                <a:hlinkClick r:id="rId4" action="ppaction://hlinkfile" tooltip="Entropy (information theory)"/>
              </a:rPr>
              <a:t>信息 (information)</a:t>
            </a:r>
            <a:r>
              <a:rPr lang="zh-CN" dirty="0" smtClean="0">
                <a:latin typeface="SimSun"/>
                <a:cs typeface="SimSun"/>
              </a:rPr>
              <a:t>），且</a:t>
            </a:r>
            <a:r>
              <a:rPr lang="zh-CN" dirty="0" smtClean="0">
                <a:latin typeface="SimSun"/>
                <a:cs typeface="SimSun"/>
                <a:hlinkClick r:id="rId5" action="ppaction://hlinkfile" tooltip="Algorithm"/>
              </a:rPr>
              <a:t>算法 (algorithm)</a:t>
            </a:r>
            <a:r>
              <a:rPr lang="zh-CN" dirty="0" smtClean="0">
                <a:latin typeface="SimSun"/>
                <a:cs typeface="SimSun"/>
              </a:rPr>
              <a:t> 是以</a:t>
            </a:r>
            <a:r>
              <a:rPr lang="zh-CN" i="1" dirty="0" smtClean="0">
                <a:latin typeface="SimSun"/>
                <a:cs typeface="SimSun"/>
                <a:hlinkClick r:id="rId6" action="ppaction://hlinkfile" tooltip="Cyclic code"/>
              </a:rPr>
              <a:t>循环码 (cyclic</a:t>
            </a:r>
            <a:r>
              <a:rPr lang="zh-CN" dirty="0" smtClean="0">
                <a:latin typeface="SimSun"/>
                <a:cs typeface="SimSun"/>
                <a:hlinkClick r:id="rId6" action="ppaction://hlinkfile" tooltip="Cyclic code"/>
              </a:rPr>
              <a:t> code) </a:t>
            </a:r>
            <a:r>
              <a:rPr lang="zh-CN" dirty="0" smtClean="0">
                <a:latin typeface="SimSun"/>
                <a:cs typeface="SimSun"/>
              </a:rPr>
              <a:t>.为基础CRC 之所以流行，是因为它在二进制</a:t>
            </a:r>
            <a:r>
              <a:rPr lang="zh-CN" dirty="0" smtClean="0">
                <a:latin typeface="SimSun"/>
                <a:cs typeface="SimSun"/>
                <a:hlinkClick r:id="rId7" action="ppaction://hlinkfile" tooltip="Computer hardware"/>
              </a:rPr>
              <a:t>硬件</a:t>
            </a:r>
            <a:r>
              <a:rPr lang="zh-CN" dirty="0" smtClean="0">
                <a:latin typeface="SimSun"/>
                <a:cs typeface="SimSun"/>
              </a:rPr>
              <a:t>中易于实现，容易以算术方法分析，并且在检测传输通道</a:t>
            </a:r>
            <a:r>
              <a:rPr lang="zh-CN" dirty="0" smtClean="0">
                <a:latin typeface="SimSun"/>
                <a:cs typeface="SimSun"/>
                <a:hlinkClick r:id="rId8" action="ppaction://hlinkfile" tooltip="Noise"/>
              </a:rPr>
              <a:t>噪音</a:t>
            </a:r>
            <a:r>
              <a:rPr lang="zh-CN" dirty="0" smtClean="0">
                <a:latin typeface="SimSun"/>
                <a:cs typeface="SimSun"/>
              </a:rPr>
              <a:t>引发的常见错误方面尤为出色。</a:t>
            </a:r>
          </a:p>
          <a:p>
            <a:pPr rtl="0"/>
            <a:endParaRPr lang="zh-C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b="1" dirty="0" smtClean="0">
                <a:latin typeface="SimSun"/>
                <a:cs typeface="SimSun"/>
              </a:rPr>
              <a:t>循环冗余码校验</a:t>
            </a:r>
            <a:r>
              <a:rPr lang="zh-CN" dirty="0" smtClean="0">
                <a:latin typeface="SimSun"/>
                <a:cs typeface="SimSun"/>
              </a:rPr>
              <a:t> (CRC) 是用于检测原始数据意外变化的</a:t>
            </a:r>
            <a:r>
              <a:rPr lang="zh-CN" dirty="0" smtClean="0">
                <a:latin typeface="SimSun"/>
                <a:cs typeface="SimSun"/>
                <a:hlinkClick r:id="rId3" action="ppaction://hlinkfile" tooltip="Error detection and correction"/>
              </a:rPr>
              <a:t>检错码</a:t>
            </a:r>
            <a:r>
              <a:rPr lang="zh-CN" dirty="0" smtClean="0">
                <a:latin typeface="SimSun"/>
                <a:cs typeface="SimSun"/>
              </a:rPr>
              <a:t>。每一组数据都附加一个短的</a:t>
            </a:r>
            <a:r>
              <a:rPr lang="zh-CN" i="1" dirty="0" smtClean="0">
                <a:latin typeface="SimSun"/>
                <a:cs typeface="SimSun"/>
              </a:rPr>
              <a:t>校验值</a:t>
            </a:r>
            <a:r>
              <a:rPr lang="zh-CN" dirty="0" smtClean="0">
                <a:latin typeface="SimSun"/>
                <a:cs typeface="SimSun"/>
              </a:rPr>
              <a:t>；在接收方重复计算过程，如果校验值不符，则进行纠错动作。</a:t>
            </a:r>
          </a:p>
          <a:p>
            <a:pPr rtl="0"/>
            <a:r>
              <a:rPr lang="zh-CN" dirty="0" smtClean="0">
                <a:latin typeface="SimSun"/>
                <a:cs typeface="SimSun"/>
              </a:rPr>
              <a:t>CRC 的名称，源于</a:t>
            </a:r>
            <a:r>
              <a:rPr lang="zh-CN" i="1" dirty="0" smtClean="0">
                <a:latin typeface="SimSun"/>
                <a:cs typeface="SimSun"/>
              </a:rPr>
              <a:t>校验 (check)</a:t>
            </a:r>
            <a:r>
              <a:rPr lang="zh-CN" dirty="0" smtClean="0">
                <a:latin typeface="SimSun"/>
                <a:cs typeface="SimSun"/>
              </a:rPr>
              <a:t> 值是</a:t>
            </a:r>
            <a:r>
              <a:rPr lang="zh-CN" i="1" dirty="0" smtClean="0">
                <a:latin typeface="SimSun"/>
                <a:cs typeface="SimSun"/>
              </a:rPr>
              <a:t>冗余 (redundancy)</a:t>
            </a:r>
            <a:r>
              <a:rPr lang="zh-CN" dirty="0" smtClean="0">
                <a:latin typeface="SimSun"/>
                <a:cs typeface="SimSun"/>
              </a:rPr>
              <a:t> 的（它扩充消息体，但不增加</a:t>
            </a:r>
            <a:r>
              <a:rPr lang="zh-CN" dirty="0" smtClean="0">
                <a:latin typeface="SimSun"/>
                <a:cs typeface="SimSun"/>
                <a:hlinkClick r:id="rId4" action="ppaction://hlinkfile" tooltip="Entropy (information theory)"/>
              </a:rPr>
              <a:t>信息 (information)</a:t>
            </a:r>
            <a:r>
              <a:rPr lang="zh-CN" dirty="0" smtClean="0">
                <a:latin typeface="SimSun"/>
                <a:cs typeface="SimSun"/>
              </a:rPr>
              <a:t>），且</a:t>
            </a:r>
            <a:r>
              <a:rPr lang="zh-CN" dirty="0" smtClean="0">
                <a:latin typeface="SimSun"/>
                <a:cs typeface="SimSun"/>
                <a:hlinkClick r:id="rId5" action="ppaction://hlinkfile" tooltip="Algorithm"/>
              </a:rPr>
              <a:t>算法 (algorithm)</a:t>
            </a:r>
            <a:r>
              <a:rPr lang="zh-CN" dirty="0" smtClean="0">
                <a:latin typeface="SimSun"/>
                <a:cs typeface="SimSun"/>
              </a:rPr>
              <a:t> 是以</a:t>
            </a:r>
            <a:r>
              <a:rPr lang="zh-CN" i="1" dirty="0" smtClean="0">
                <a:latin typeface="SimSun"/>
                <a:cs typeface="SimSun"/>
                <a:hlinkClick r:id="rId6" action="ppaction://hlinkfile" tooltip="Cyclic code"/>
              </a:rPr>
              <a:t>循环码 (cyclic</a:t>
            </a:r>
            <a:r>
              <a:rPr lang="zh-CN" dirty="0" smtClean="0">
                <a:latin typeface="SimSun"/>
                <a:cs typeface="SimSun"/>
                <a:hlinkClick r:id="rId6" action="ppaction://hlinkfile" tooltip="Cyclic code"/>
              </a:rPr>
              <a:t> code) </a:t>
            </a:r>
            <a:r>
              <a:rPr lang="zh-CN" dirty="0" smtClean="0">
                <a:latin typeface="SimSun"/>
                <a:cs typeface="SimSun"/>
              </a:rPr>
              <a:t>.为基础CRC 之所以流行，是因为它在二进制</a:t>
            </a:r>
            <a:r>
              <a:rPr lang="zh-CN" dirty="0" smtClean="0">
                <a:latin typeface="SimSun"/>
                <a:cs typeface="SimSun"/>
                <a:hlinkClick r:id="rId7" action="ppaction://hlinkfile" tooltip="Computer hardware"/>
              </a:rPr>
              <a:t>硬件</a:t>
            </a:r>
            <a:r>
              <a:rPr lang="zh-CN" dirty="0" smtClean="0">
                <a:latin typeface="SimSun"/>
                <a:cs typeface="SimSun"/>
              </a:rPr>
              <a:t>中易于实现，容易以算术方法分析，并且在检测传输通道</a:t>
            </a:r>
            <a:r>
              <a:rPr lang="zh-CN" dirty="0" smtClean="0">
                <a:latin typeface="SimSun"/>
                <a:cs typeface="SimSun"/>
                <a:hlinkClick r:id="rId8" action="ppaction://hlinkfile" tooltip="Noise"/>
              </a:rPr>
              <a:t>噪音</a:t>
            </a:r>
            <a:r>
              <a:rPr lang="zh-CN" dirty="0" smtClean="0">
                <a:latin typeface="SimSun"/>
                <a:cs typeface="SimSun"/>
              </a:rPr>
              <a:t>引发的常见错误方面尤为出色。</a:t>
            </a:r>
          </a:p>
          <a:p>
            <a:pPr rtl="0"/>
            <a:endParaRPr lang="zh-C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F4153-DE5C-4F70-865D-B03BC1DB0C3E}" type="slidenum">
              <a:rPr lang="de-DE" smtClean="0"/>
              <a:pPr/>
              <a:t>20</a:t>
            </a:fld>
            <a:endParaRPr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F4153-DE5C-4F70-865D-B03BC1DB0C3E}" type="slidenum">
              <a:rPr lang="de-DE" smtClean="0"/>
              <a:pPr/>
              <a:t>22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USB3 Vision 设备根据 USB-IF 指定的类和子类来识别。通用主控驱动程序</a:t>
            </a: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需要符合 USB3 Vision 类或子类对。</a:t>
            </a:r>
          </a:p>
          <a:p>
            <a:endParaRPr lang="zh-CN" sz="1200" b="0" i="0" u="none" strike="noStrike" kern="1200" baseline="0" dirty="0" smtClean="0">
              <a:solidFill>
                <a:schemeClr val="tx1"/>
              </a:solidFill>
              <a:latin typeface="SimSun"/>
              <a:ea typeface="SimSun"/>
              <a:cs typeface="SimSun"/>
            </a:endParaRP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USB3 Vision 设备包括多个接口，以划分控制、事件和串流</a:t>
            </a: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功能。</a:t>
            </a:r>
          </a:p>
          <a:p>
            <a:endParaRPr lang="zh-CN" sz="1200" b="0" i="0" u="none" strike="noStrike" kern="1200" baseline="0" dirty="0" smtClean="0">
              <a:solidFill>
                <a:schemeClr val="tx1"/>
              </a:solidFill>
              <a:latin typeface="SimSun"/>
              <a:ea typeface="SimSun"/>
              <a:cs typeface="SimSun"/>
            </a:endParaRP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USB3 Vision 唯一 ID 可确保不同供应商生产的设备的身份具有一致性。全</a:t>
            </a: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局唯一识别码 (GUID) 是一个 12 位十六进制数字字串，</a:t>
            </a: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由 USB-IF 指定的供应商 ID 和各供应商指定的 32 比特唯一值组成：</a:t>
            </a:r>
          </a:p>
          <a:p>
            <a:r>
              <a:rPr lang="zh-CN" sz="1200" b="0" i="0" u="none" strike="noStrike" kern="1200" baseline="0" dirty="0" smtClean="0">
                <a:solidFill>
                  <a:schemeClr val="tx1"/>
                </a:solidFill>
                <a:latin typeface="SimSun"/>
                <a:ea typeface="SimSun"/>
                <a:cs typeface="SimSun"/>
              </a:rPr>
              <a:t>{ USB-IF 指定的供应商 ID }{ 供应商自行指定的唯一值 }</a:t>
            </a:r>
            <a:endParaRPr lang="zh-C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8307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USB3 Vision 不仅是 USB3.0，它还在 USB3.0 之上设计了额外的协议。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F4153-DE5C-4F70-865D-B03BC1DB0C3E}" type="slidenum">
              <a:rPr lang="de-DE" smtClean="0"/>
              <a:pPr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8298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询问听众关于带宽的知识。</a:t>
            </a:r>
          </a:p>
          <a:p>
            <a:r>
              <a:rPr lang="zh-CN" dirty="0" smtClean="0">
                <a:latin typeface="SimSun"/>
                <a:cs typeface="SimSun"/>
              </a:rPr>
              <a:t>带宽如何使系统工作更加稳定？</a:t>
            </a:r>
          </a:p>
          <a:p>
            <a:endParaRPr lang="zh-CN" dirty="0" smtClean="0"/>
          </a:p>
          <a:p>
            <a:r>
              <a:rPr lang="zh-CN" dirty="0" smtClean="0">
                <a:latin typeface="SimSun"/>
                <a:cs typeface="SimSun"/>
              </a:rPr>
              <a:t>带宽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zh-CN" dirty="0" smtClean="0">
                <a:latin typeface="SimSun"/>
                <a:cs typeface="SimSun"/>
              </a:rPr>
              <a:t> USB2 为 480Mbit/s，约 35MB</a:t>
            </a:r>
            <a:endParaRPr lang="zh-CN" dirty="0" smtClean="0"/>
          </a:p>
          <a:p>
            <a:endParaRPr lang="zh-CN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询问听众关于带宽的知识。</a:t>
            </a:r>
          </a:p>
          <a:p>
            <a:r>
              <a:rPr lang="zh-CN" dirty="0" smtClean="0">
                <a:latin typeface="SimSun"/>
                <a:cs typeface="SimSun"/>
              </a:rPr>
              <a:t>带宽如何使系统工作更加稳定？</a:t>
            </a:r>
          </a:p>
          <a:p>
            <a:endParaRPr lang="zh-CN" dirty="0" smtClean="0"/>
          </a:p>
          <a:p>
            <a:r>
              <a:rPr lang="zh-CN" dirty="0" smtClean="0">
                <a:latin typeface="SimSun"/>
                <a:cs typeface="SimSun"/>
              </a:rPr>
              <a:t>带宽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zh-CN" dirty="0" smtClean="0">
                <a:latin typeface="SimSun"/>
                <a:cs typeface="SimSun"/>
              </a:rPr>
              <a:t> USB2 为 480Mbit/s，约 35MB</a:t>
            </a:r>
            <a:endParaRPr lang="zh-CN" dirty="0" smtClean="0"/>
          </a:p>
          <a:p>
            <a:endParaRPr lang="zh-CN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baseline="0" dirty="0" smtClean="0">
              <a:sym typeface="Wingdings" pitchFamily="2" charset="2"/>
            </a:endParaRPr>
          </a:p>
          <a:p>
            <a:r>
              <a:rPr lang="zh-CN" noProof="0" dirty="0" smtClean="0">
                <a:latin typeface="SimSun"/>
                <a:cs typeface="SimSun"/>
              </a:rPr>
              <a:t>只是提出问题的引子：必须得有电！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baseline="0" dirty="0" smtClean="0">
              <a:sym typeface="Wingdings" pitchFamily="2" charset="2"/>
            </a:endParaRPr>
          </a:p>
          <a:p>
            <a:r>
              <a:rPr lang="zh-CN" noProof="0" dirty="0" smtClean="0">
                <a:latin typeface="SimSun"/>
                <a:cs typeface="SimSun"/>
              </a:rPr>
              <a:t>只是提出问题的引子：必须得有电！</a:t>
            </a:r>
          </a:p>
          <a:p>
            <a:r>
              <a:rPr lang="zh-CN" baseline="0" noProof="0" dirty="0" smtClean="0">
                <a:latin typeface="SimSun"/>
                <a:cs typeface="SimSun"/>
              </a:rPr>
              <a:t>USB2 仅提供 500mA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dirty="0" smtClean="0">
                <a:latin typeface="SimSun"/>
                <a:cs typeface="SimSun"/>
              </a:rPr>
              <a:t>轮询；以新闻举例。无需询问新闻，通讯社会主动报道新闻。</a:t>
            </a:r>
          </a:p>
          <a:p>
            <a:pPr marL="171450" indent="-171450">
              <a:buFontTx/>
              <a:buChar char="-"/>
            </a:pPr>
            <a:r>
              <a:rPr lang="zh-CN" dirty="0" smtClean="0">
                <a:latin typeface="SimSun"/>
                <a:cs typeface="SimSun"/>
              </a:rPr>
              <a:t>全双工；可以在不同的信道平行处理信号。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zh-CN" dirty="0" smtClean="0">
                <a:latin typeface="SimSun"/>
                <a:cs typeface="SimSun"/>
              </a:rPr>
              <a:t>单播对比广播；以平邮信件和广告举例说明。 </a:t>
            </a:r>
            <a:endParaRPr lang="zh-CN" baseline="0" dirty="0" smtClean="0"/>
          </a:p>
          <a:p>
            <a:pPr marL="171450" indent="-171450">
              <a:buFontTx/>
              <a:buChar char="-"/>
            </a:pPr>
            <a:endParaRPr lang="zh-C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3F23-5129-471E-8CA7-A04F4D13D8F7}" type="slidenum">
              <a:rPr lang="de-DE" smtClean="0"/>
              <a:pPr/>
              <a:t>12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676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3" y="5949280"/>
            <a:ext cx="7777162" cy="72072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Presenter</a:t>
            </a:r>
            <a:r>
              <a:rPr kumimoji="0" lang="en-US" sz="1600" b="1" i="0" u="none" strike="noStrike" kern="1200" cap="none" spc="0" normalizeH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Name, Function</a:t>
            </a:r>
            <a:endParaRPr lang="en-US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69110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Event</a:t>
            </a:r>
            <a:r>
              <a:rPr kumimoji="0" lang="en-US" sz="1600" b="1" i="0" u="none" strike="noStrike" kern="1200" cap="none" spc="0" normalizeH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Name / Date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9110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 noProof="0" smtClean="0"/>
              <a:t>Presentation Title</a:t>
            </a:r>
            <a:endParaRPr lang="en-US" noProof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988840"/>
            <a:ext cx="8004044" cy="3788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asler_13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93" y="1901193"/>
            <a:ext cx="5534414" cy="36880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4668" y="63878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sz="2800" b="1" cap="none" baseline="0" noProof="0" smtClean="0">
                <a:latin typeface="SimSun"/>
                <a:cs typeface="SimSun"/>
              </a:rPr>
              <a:t>提问</a:t>
            </a:r>
            <a:endParaRPr lang="zh-CN" sz="2800" b="1" cap="none" baseline="0" noProof="0"/>
          </a:p>
        </p:txBody>
      </p:sp>
      <p:sp>
        <p:nvSpPr>
          <p:cNvPr id="6" name="Textfeld 5"/>
          <p:cNvSpPr txBox="1"/>
          <p:nvPr/>
        </p:nvSpPr>
        <p:spPr>
          <a:xfrm>
            <a:off x="557213" y="11117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b="1" noProof="0" smtClean="0">
                <a:solidFill>
                  <a:srgbClr val="F99D31"/>
                </a:solidFill>
                <a:latin typeface="SimSun"/>
                <a:cs typeface="SimSun"/>
              </a:rPr>
              <a:t>解答</a:t>
            </a:r>
            <a:endParaRPr lang="zh-CN" sz="1800" b="1" noProof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5949280"/>
            <a:ext cx="7777162" cy="7207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firstname.name@baslerweb.com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Tel. +49 4102 463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asler_13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93" y="1901193"/>
            <a:ext cx="5534414" cy="36880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4668" y="66567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sz="2800" b="1" cap="none" baseline="0" noProof="0" smtClean="0">
                <a:latin typeface="SimSun"/>
                <a:cs typeface="SimSun"/>
              </a:rPr>
              <a:t>Fragen Sie uns</a:t>
            </a:r>
            <a:endParaRPr lang="zh-CN" sz="2800" b="1" cap="none" baseline="0" noProof="0"/>
          </a:p>
        </p:txBody>
      </p:sp>
      <p:sp>
        <p:nvSpPr>
          <p:cNvPr id="6" name="Textfeld 5"/>
          <p:cNvSpPr txBox="1"/>
          <p:nvPr/>
        </p:nvSpPr>
        <p:spPr>
          <a:xfrm>
            <a:off x="554668" y="11117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b="1" cap="none" noProof="0" smtClean="0">
                <a:solidFill>
                  <a:srgbClr val="F99D31"/>
                </a:solidFill>
                <a:latin typeface="SimSun"/>
                <a:cs typeface="SimSun"/>
              </a:rPr>
              <a:t>Wir haben Antworten</a:t>
            </a:r>
            <a:endParaRPr lang="zh-CN" sz="1800" b="1" noProof="0" smtClean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5949280"/>
            <a:ext cx="7777162" cy="7207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vorname.name@baslerweb.com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Tel. +49 4102 463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_Ohne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5389"/>
            <a:ext cx="8042276" cy="43711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96753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2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_1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3" y="5949280"/>
            <a:ext cx="7777162" cy="72072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Presenter</a:t>
            </a:r>
            <a:r>
              <a:rPr kumimoji="0" lang="en-US" sz="1600" b="1" i="0" u="none" strike="noStrike" kern="1200" cap="none" spc="0" normalizeH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Name, Function</a:t>
            </a:r>
            <a:endParaRPr lang="en-US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69110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Event</a:t>
            </a:r>
            <a:r>
              <a:rPr kumimoji="0" lang="en-US" sz="1600" b="1" i="0" u="none" strike="noStrike" kern="1200" cap="none" spc="0" normalizeH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Name / Date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9110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 noProof="0" smtClean="0"/>
              <a:t>Presentation Title</a:t>
            </a:r>
            <a:endParaRPr lang="en-US" noProof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988840"/>
            <a:ext cx="8004044" cy="378858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7211" y="117769"/>
            <a:ext cx="451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 dirty="0" smtClean="0">
                <a:solidFill>
                  <a:srgbClr val="FF0000"/>
                </a:solidFill>
                <a:latin typeface="SimSun"/>
                <a:cs typeface="SimSun"/>
              </a:rPr>
              <a:t>机密</a:t>
            </a:r>
            <a:endParaRPr lang="zh-C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without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5389"/>
            <a:ext cx="8042276" cy="43711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_Content_without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5389"/>
            <a:ext cx="8042276" cy="43711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  <p:sp>
        <p:nvSpPr>
          <p:cNvPr id="5" name="Textfeld 4"/>
          <p:cNvSpPr txBox="1"/>
          <p:nvPr/>
        </p:nvSpPr>
        <p:spPr>
          <a:xfrm>
            <a:off x="557211" y="117769"/>
            <a:ext cx="451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 b="1" dirty="0" smtClean="0">
                <a:solidFill>
                  <a:srgbClr val="FF0000"/>
                </a:solidFill>
                <a:latin typeface="SimSun"/>
                <a:cs typeface="SimSun"/>
              </a:rPr>
              <a:t>机密</a:t>
            </a:r>
            <a:endParaRPr lang="zh-C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with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45389"/>
            <a:ext cx="8042276" cy="437117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99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_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45389"/>
            <a:ext cx="3840480" cy="349558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945388"/>
            <a:ext cx="3840480" cy="34955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with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1957317"/>
            <a:ext cx="3657600" cy="3994153"/>
          </a:xfrm>
          <a:ln w="3175">
            <a:noFill/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549275" y="1945389"/>
            <a:ext cx="3840480" cy="349558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_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Sub Headline / Category</a:t>
            </a:r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Headline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84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_Chap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1146419"/>
            <a:ext cx="8035338" cy="504055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99D3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Coming Next</a:t>
            </a:r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692696"/>
            <a:ext cx="8042275" cy="432048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noProof="0" smtClean="0"/>
              <a:t>Chapter Topic Here</a:t>
            </a:r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619672" y="1923818"/>
            <a:ext cx="5904656" cy="4320479"/>
          </a:xfrm>
          <a:ln w="3175">
            <a:noFill/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2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945389"/>
            <a:ext cx="8042276" cy="43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7277277" y="6414774"/>
            <a:ext cx="1562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088BEC-652B-420B-9872-CA73E82B3F38}" type="slidenum">
              <a:rPr lang="en-US" sz="100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pPr algn="r"/>
              <a:t>‹#›</a:t>
            </a:fld>
            <a:endParaRPr lang="zh-CN" sz="1000" dirty="0">
              <a:solidFill>
                <a:schemeClr val="tx2">
                  <a:lumMod val="75000"/>
                </a:schemeClr>
              </a:solidFill>
              <a:latin typeface="SimSun"/>
              <a:cs typeface="SimSun"/>
            </a:endParaRPr>
          </a:p>
        </p:txBody>
      </p:sp>
      <p:pic>
        <p:nvPicPr>
          <p:cNvPr id="9" name="Picture 8" descr="BASLER_logo-01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60" y="141496"/>
            <a:ext cx="2071096" cy="485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53"/>
          <a:stretch>
            <a:fillRect/>
          </a:stretch>
        </p:blipFill>
        <p:spPr>
          <a:xfrm rot="5400000" flipH="1" flipV="1">
            <a:off x="8449893" y="5614354"/>
            <a:ext cx="60064" cy="1328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2" r="38709" b="-8293"/>
          <a:stretch>
            <a:fillRect/>
          </a:stretch>
        </p:blipFill>
        <p:spPr>
          <a:xfrm flipH="1">
            <a:off x="0" y="1555387"/>
            <a:ext cx="9144000" cy="134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gif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69110" y="1124744"/>
            <a:ext cx="8035338" cy="504055"/>
          </a:xfrm>
        </p:spPr>
        <p:txBody>
          <a:bodyPr/>
          <a:lstStyle/>
          <a:p>
            <a:r>
              <a:rPr lang="en-US" dirty="0"/>
              <a:t>Basler USB3 Vision </a:t>
            </a:r>
            <a:r>
              <a:rPr lang="zh-CN" altLang="en-US" dirty="0"/>
              <a:t>标准技术</a:t>
            </a:r>
            <a:endParaRPr lang="zh-CN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Verdana" pitchFamily="34" charset="0"/>
                <a:cs typeface="SimSun"/>
              </a:rPr>
              <a:t>2013 Vision China Shenzhen</a:t>
            </a:r>
            <a:r>
              <a:rPr dirty="0"/>
              <a:t/>
            </a:r>
            <a:br>
              <a:rPr dirty="0"/>
            </a:br>
            <a:endParaRPr lang="zh-C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21333" y="5229200"/>
            <a:ext cx="7777162" cy="1008757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北京三宝兴业（微</a:t>
            </a:r>
            <a:r>
              <a:rPr lang="zh-CN" altLang="en-US" sz="2000" dirty="0" smtClean="0"/>
              <a:t>视凌</a:t>
            </a:r>
            <a:r>
              <a:rPr lang="zh-CN" altLang="en-US" sz="2000" dirty="0"/>
              <a:t>志）视觉技术有限公司 </a:t>
            </a:r>
            <a:endParaRPr lang="en-US" altLang="zh-CN" sz="2000" dirty="0" smtClean="0"/>
          </a:p>
          <a:p>
            <a:r>
              <a:rPr lang="zh-CN" altLang="en-US" sz="2000" dirty="0"/>
              <a:t>崔志远 先</a:t>
            </a:r>
            <a:r>
              <a:rPr lang="zh-CN" altLang="en-US" sz="2000" dirty="0" smtClean="0"/>
              <a:t>生   销</a:t>
            </a:r>
            <a:r>
              <a:rPr lang="zh-CN" altLang="en-US" sz="2000" dirty="0"/>
              <a:t>售市场部经</a:t>
            </a:r>
            <a:r>
              <a:rPr lang="zh-CN" altLang="en-US" sz="2000" dirty="0" smtClean="0"/>
              <a:t>理</a:t>
            </a:r>
            <a:endParaRPr lang="zh-CN" sz="2000" dirty="0"/>
          </a:p>
        </p:txBody>
      </p:sp>
    </p:spTree>
    <p:extLst>
      <p:ext uri="{BB962C8B-B14F-4D97-AF65-F5344CB8AC3E}">
        <p14:creationId xmlns:p14="http://schemas.microsoft.com/office/powerpoint/2010/main" val="2602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1" b="5847"/>
          <a:stretch/>
        </p:blipFill>
        <p:spPr>
          <a:xfrm>
            <a:off x="683568" y="1916113"/>
            <a:ext cx="7057082" cy="468693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67744" y="5733256"/>
            <a:ext cx="4176464" cy="54750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36550" lvl="1" indent="0" algn="ctr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需要多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少</a:t>
            </a: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供电电量？ </a:t>
            </a:r>
            <a:endParaRPr 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供电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1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lus 12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425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9"/>
            <a:ext cx="7623125" cy="231419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Verdana" pitchFamily="34" charset="0"/>
                <a:cs typeface="SimSun"/>
              </a:rPr>
              <a:t>USB 3.0 </a:t>
            </a:r>
            <a:r>
              <a:rPr lang="en-US" sz="1800" dirty="0">
                <a:latin typeface="Verdana" pitchFamily="34" charset="0"/>
                <a:sym typeface="Wingdings"/>
              </a:rPr>
              <a:t></a:t>
            </a:r>
            <a:r>
              <a:rPr lang="zh-CN" dirty="0" smtClean="0">
                <a:latin typeface="Verdana" pitchFamily="34" charset="0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5V / 900mA </a:t>
            </a:r>
            <a:r>
              <a:rPr lang="en-US" sz="1800" dirty="0" smtClean="0">
                <a:latin typeface="Verdana" pitchFamily="34" charset="0"/>
                <a:sym typeface="Wingdings"/>
              </a:rPr>
              <a:t></a:t>
            </a:r>
            <a:r>
              <a:rPr lang="zh-CN" sz="1800" dirty="0" smtClean="0">
                <a:latin typeface="Verdana" pitchFamily="34" charset="0"/>
                <a:cs typeface="SimSun"/>
              </a:rPr>
              <a:t> 4.5W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功率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>
                <a:latin typeface="Verdana" pitchFamily="34" charset="0"/>
                <a:cs typeface="SimSun"/>
              </a:rPr>
              <a:t>USB 2.0 </a:t>
            </a:r>
            <a:r>
              <a:rPr lang="en-US" sz="1800" dirty="0">
                <a:latin typeface="Verdana" pitchFamily="34" charset="0"/>
                <a:sym typeface="Wingdings"/>
              </a:rPr>
              <a:t></a:t>
            </a:r>
            <a:r>
              <a:rPr lang="zh-CN" sz="1800" dirty="0">
                <a:latin typeface="Verdana" pitchFamily="34" charset="0"/>
                <a:cs typeface="SimSun"/>
              </a:rPr>
              <a:t> 5V / 500mA </a:t>
            </a:r>
            <a:r>
              <a:rPr lang="en-US" sz="1800" dirty="0">
                <a:latin typeface="Verdana" pitchFamily="34" charset="0"/>
                <a:sym typeface="Wingdings"/>
              </a:rPr>
              <a:t></a:t>
            </a:r>
            <a:r>
              <a:rPr lang="zh-CN" dirty="0" smtClean="0">
                <a:latin typeface="Verdana" pitchFamily="34" charset="0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2.5W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功率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典型的 </a:t>
            </a:r>
            <a:r>
              <a:rPr lang="zh-CN" sz="1800" dirty="0" smtClean="0">
                <a:latin typeface="Verdana" pitchFamily="34" charset="0"/>
                <a:cs typeface="SimSun"/>
              </a:rPr>
              <a:t>200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万像素相机以 </a:t>
            </a:r>
            <a:r>
              <a:rPr lang="zh-CN" sz="1800" dirty="0" smtClean="0">
                <a:latin typeface="Verdana" pitchFamily="34" charset="0"/>
                <a:cs typeface="SimSun"/>
              </a:rPr>
              <a:t>20fps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运行时，功率要求大约为 </a:t>
            </a:r>
            <a:r>
              <a:rPr lang="zh-CN" sz="1800" dirty="0" smtClean="0">
                <a:latin typeface="Verdana" pitchFamily="34" charset="0"/>
                <a:cs typeface="SimSun"/>
              </a:rPr>
              <a:t>3.5W</a:t>
            </a:r>
            <a:endParaRPr lang="zh-CN" sz="1800" dirty="0" smtClean="0">
              <a:latin typeface="Verdana" pitchFamily="34" charset="0"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供电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0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Plus 11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941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1056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4869160"/>
            <a:ext cx="1872208" cy="5475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36550" lvl="1" indent="0" algn="ctr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高效？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高效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1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lus 12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4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8"/>
            <a:ext cx="7695133" cy="3211803"/>
          </a:xfrm>
        </p:spPr>
        <p:txBody>
          <a:bodyPr>
            <a:normAutofit/>
          </a:bodyPr>
          <a:lstStyle/>
          <a:p>
            <a:pPr marL="1270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高效意味着带宽得到最佳利用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使用异步通知功能而不是轮询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全双工数据传输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数据包按路线发送（单播），而不是广播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零复制 -&gt; 直接存储器存取 (</a:t>
            </a:r>
            <a:r>
              <a:rPr lang="zh-CN" sz="1800" dirty="0" smtClean="0">
                <a:latin typeface="Verdana" pitchFamily="34" charset="0"/>
                <a:cs typeface="SimSun"/>
              </a:rPr>
              <a:t>DMA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)</a:t>
            </a:r>
            <a:endParaRPr 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高效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1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lus 12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Pfeil nach unten 4"/>
          <p:cNvSpPr/>
          <p:nvPr/>
        </p:nvSpPr>
        <p:spPr>
          <a:xfrm>
            <a:off x="3843332" y="4581128"/>
            <a:ext cx="1056710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75856" y="566124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极低的 CPU 负载！</a:t>
            </a:r>
          </a:p>
        </p:txBody>
      </p:sp>
    </p:spTree>
    <p:extLst>
      <p:ext uri="{BB962C8B-B14F-4D97-AF65-F5344CB8AC3E}">
        <p14:creationId xmlns:p14="http://schemas.microsoft.com/office/powerpoint/2010/main" val="30752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6" t="22974" r="16277" b="18975"/>
          <a:stretch/>
        </p:blipFill>
        <p:spPr>
          <a:xfrm>
            <a:off x="686275" y="1916113"/>
            <a:ext cx="7054375" cy="460851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 rot="19951725">
            <a:off x="2742037" y="3620143"/>
            <a:ext cx="4451602" cy="6195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0975" lvl="1" indent="0" algn="ctr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USB3 如何有助于稳定？</a:t>
            </a:r>
            <a:endParaRPr 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稳定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0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Plus 11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891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8"/>
            <a:ext cx="7911157" cy="4579237"/>
          </a:xfrm>
        </p:spPr>
        <p:txBody>
          <a:bodyPr>
            <a:normAutofit/>
          </a:bodyPr>
          <a:lstStyle/>
          <a:p>
            <a:pPr marL="1270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结合了</a:t>
            </a:r>
            <a:r>
              <a:rPr lang="zh-CN" sz="2000" dirty="0" smtClean="0">
                <a:latin typeface="SimSun"/>
                <a:cs typeface="SimSun"/>
              </a:rPr>
              <a:t> </a:t>
            </a:r>
            <a:r>
              <a:rPr lang="zh-CN" sz="2000" dirty="0" smtClean="0">
                <a:latin typeface="Verdana" pitchFamily="34" charset="0"/>
                <a:cs typeface="SimSun"/>
              </a:rPr>
              <a:t>USB3 Vision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的 </a:t>
            </a:r>
            <a:r>
              <a:rPr lang="zh-CN" sz="2000" dirty="0" smtClean="0">
                <a:latin typeface="Verdana" pitchFamily="34" charset="0"/>
                <a:cs typeface="SimSun"/>
              </a:rPr>
              <a:t>USB 3.0</a:t>
            </a:r>
            <a:r>
              <a:rPr lang="zh-CN" sz="2000" dirty="0" smtClean="0">
                <a:latin typeface="SimSun"/>
                <a:cs typeface="SimSun"/>
              </a:rPr>
              <a:t>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定义了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数个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属性，有助于使连接稳定可靠：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采用两对屏蔽差分双绞线，而非一对非屏蔽差分双绞线。</a:t>
            </a:r>
          </a:p>
          <a:p>
            <a:pPr marL="450850" lvl="3" indent="-268288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sym typeface="Wingdings"/>
              </a:rPr>
              <a:t>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 电磁脉冲 </a:t>
            </a:r>
            <a:r>
              <a:rPr lang="zh-CN" dirty="0" smtClean="0">
                <a:latin typeface="Verdana" pitchFamily="34" charset="0"/>
                <a:ea typeface="微软雅黑" pitchFamily="34" charset="-122"/>
                <a:cs typeface="SimSun"/>
              </a:rPr>
              <a:t>(EMP)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问题更少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多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种校验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码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检查 </a:t>
            </a:r>
            <a:r>
              <a:rPr lang="zh-CN" sz="1800" dirty="0" smtClean="0">
                <a:latin typeface="Verdana" pitchFamily="34" charset="0"/>
                <a:ea typeface="微软雅黑" pitchFamily="34" charset="-122"/>
                <a:cs typeface="SimSun"/>
              </a:rPr>
              <a:t>(CRC)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，可查找并修复传输问题。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  <a:sym typeface="Wingdings"/>
              </a:rPr>
              <a:t>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 检测由噪声引起的错误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重试以确保可靠的传输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en-US" sz="1800" dirty="0" smtClean="0">
                <a:latin typeface="微软雅黑" pitchFamily="34" charset="-122"/>
                <a:ea typeface="微软雅黑" pitchFamily="34" charset="-122"/>
                <a:sym typeface="Wingdings"/>
              </a:rPr>
              <a:t>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	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 （最终）总会成功传输</a:t>
            </a:r>
          </a:p>
          <a:p>
            <a:pPr marL="450850" lvl="1" indent="-268288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乱序位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(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扰频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)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传输以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减少电磁干扰的影响</a:t>
            </a:r>
            <a:endParaRPr 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稳定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0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Plus 11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Gewitterblitz 4"/>
          <p:cNvSpPr/>
          <p:nvPr/>
        </p:nvSpPr>
        <p:spPr>
          <a:xfrm rot="2763455">
            <a:off x="7438512" y="2819878"/>
            <a:ext cx="429477" cy="88616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47029"/>
              </p:ext>
            </p:extLst>
          </p:nvPr>
        </p:nvGraphicFramePr>
        <p:xfrm>
          <a:off x="0" y="2204864"/>
          <a:ext cx="843781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优势</a:t>
            </a:r>
            <a:endParaRPr lang="zh-CN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稳定性与错误管理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84167" y="5157192"/>
            <a:ext cx="266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 smtClean="0">
                <a:latin typeface="Verdana" pitchFamily="34" charset="0"/>
                <a:cs typeface="SimSun"/>
              </a:rPr>
              <a:t>USB3 Vision：</a:t>
            </a:r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批量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(Bulk)</a:t>
            </a:r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传输是强制性</a:t>
            </a:r>
            <a:r>
              <a:rPr lang="zh-CN" sz="1400" dirty="0">
                <a:latin typeface="微软雅黑" pitchFamily="34" charset="-122"/>
                <a:ea typeface="微软雅黑" pitchFamily="34" charset="-122"/>
                <a:cs typeface="SimSun"/>
              </a:rPr>
              <a:t>的，</a:t>
            </a:r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所以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失败时</a:t>
            </a:r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  <a:cs typeface="SimSun"/>
            </a:endParaRPr>
          </a:p>
          <a:p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重新尝试传输</a:t>
            </a:r>
            <a:r>
              <a:rPr lang="zh-CN" altLang="en-US" sz="1400" dirty="0" smtClean="0">
                <a:latin typeface="SimSun"/>
                <a:cs typeface="SimSun"/>
              </a:rPr>
              <a:t>。</a:t>
            </a:r>
            <a:endParaRPr lang="zh-CN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952128" y="3284983"/>
            <a:ext cx="723275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链路层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9851" y="3284983"/>
            <a:ext cx="72327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协议层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76056" y="233283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400" dirty="0" smtClean="0">
                <a:latin typeface="Verdana" pitchFamily="34" charset="0"/>
                <a:cs typeface="SimSun"/>
              </a:rPr>
              <a:t>CRC：</a:t>
            </a:r>
            <a:r>
              <a:rPr lang="zh-CN" sz="1400" dirty="0" smtClean="0">
                <a:latin typeface="微软雅黑" pitchFamily="34" charset="-122"/>
                <a:ea typeface="微软雅黑" pitchFamily="34" charset="-122"/>
                <a:cs typeface="SimSun"/>
              </a:rPr>
              <a:t>循环冗余校验</a:t>
            </a:r>
            <a:endParaRPr 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3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USB3 Vision 委员会成员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6431" y="6118077"/>
            <a:ext cx="2158686" cy="47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2F2F2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7050" y="5311203"/>
            <a:ext cx="2158686" cy="47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2F2F2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2257" y="4317700"/>
            <a:ext cx="2158686" cy="47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2F2F2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7050" y="2557494"/>
            <a:ext cx="2158686" cy="47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2F2F2"/>
              </a:solidFill>
            </a:endParaRPr>
          </a:p>
        </p:txBody>
      </p:sp>
      <p:pic>
        <p:nvPicPr>
          <p:cNvPr id="34" name="Grafik 33" descr="C:\Users\fdierks\AppData\Local\Microsoft\Windows\Temporary Internet Files\Content.Outlook\HI8QO88B\BASLER-Logo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765" y="1842045"/>
            <a:ext cx="1998740" cy="37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rafik 3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441" y="1884035"/>
            <a:ext cx="1250122" cy="323072"/>
          </a:xfrm>
          <a:prstGeom prst="rect">
            <a:avLst/>
          </a:prstGeom>
        </p:spPr>
      </p:pic>
      <p:pic>
        <p:nvPicPr>
          <p:cNvPr id="36" name="Grafik 3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50" y="1854790"/>
            <a:ext cx="1805182" cy="413891"/>
          </a:xfrm>
          <a:prstGeom prst="rect">
            <a:avLst/>
          </a:prstGeom>
        </p:spPr>
      </p:pic>
      <p:pic>
        <p:nvPicPr>
          <p:cNvPr id="37" name="Grafik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85621" y="1890793"/>
            <a:ext cx="1743966" cy="341883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0027" y="2557494"/>
            <a:ext cx="1609249" cy="345773"/>
          </a:xfrm>
          <a:prstGeom prst="rect">
            <a:avLst/>
          </a:prstGeom>
        </p:spPr>
      </p:pic>
      <p:pic>
        <p:nvPicPr>
          <p:cNvPr id="39" name="Grafik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1809" y="3343248"/>
            <a:ext cx="1785546" cy="510070"/>
          </a:xfrm>
          <a:prstGeom prst="rect">
            <a:avLst/>
          </a:prstGeom>
        </p:spPr>
      </p:pic>
      <p:pic>
        <p:nvPicPr>
          <p:cNvPr id="40" name="Grafik 3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95" y="3387369"/>
            <a:ext cx="1887774" cy="408979"/>
          </a:xfrm>
          <a:prstGeom prst="rect">
            <a:avLst/>
          </a:prstGeom>
        </p:spPr>
      </p:pic>
      <p:pic>
        <p:nvPicPr>
          <p:cNvPr id="41" name="Grafik 40" descr="C:\Users\fdierks\AppData\Local\Microsoft\Windows\Temporary Internet Files\Content.Outlook\HI8QO88B\ximea_266x100.pn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201" y="3462553"/>
            <a:ext cx="1189290" cy="39076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feld 41"/>
          <p:cNvSpPr txBox="1"/>
          <p:nvPr/>
        </p:nvSpPr>
        <p:spPr>
          <a:xfrm>
            <a:off x="42257" y="2557494"/>
            <a:ext cx="1947665" cy="47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zh-CN" b="1" dirty="0" smtClean="0">
                <a:solidFill>
                  <a:srgbClr val="00467F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14 家相机厂商</a:t>
            </a:r>
            <a:endParaRPr lang="zh-CN" b="1" dirty="0">
              <a:solidFill>
                <a:srgbClr val="0046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87231" y="4317676"/>
            <a:ext cx="1902691" cy="47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zh-CN" b="1" dirty="0" smtClean="0">
                <a:solidFill>
                  <a:srgbClr val="00467F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7 家软件厂商</a:t>
            </a:r>
            <a:endParaRPr lang="zh-CN" b="1" dirty="0">
              <a:solidFill>
                <a:srgbClr val="0046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4" name="Grafik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95835" y="4204574"/>
            <a:ext cx="871899" cy="733034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3133" y="4036650"/>
            <a:ext cx="1410349" cy="436243"/>
          </a:xfrm>
          <a:prstGeom prst="rect">
            <a:avLst/>
          </a:prstGeom>
        </p:spPr>
      </p:pic>
      <p:pic>
        <p:nvPicPr>
          <p:cNvPr id="46" name="Grafik 45" descr="O:\pr_marketing\logos\mvtec\company\mvtec_logo_96dpi.gif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087" y="4660420"/>
            <a:ext cx="1333368" cy="43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rafik 46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72" y="4531080"/>
            <a:ext cx="1554940" cy="511163"/>
          </a:xfrm>
          <a:prstGeom prst="rect">
            <a:avLst/>
          </a:prstGeom>
        </p:spPr>
      </p:pic>
      <p:pic>
        <p:nvPicPr>
          <p:cNvPr id="48" name="Grafik 47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768" y="4558370"/>
            <a:ext cx="1369028" cy="439867"/>
          </a:xfrm>
          <a:prstGeom prst="rect">
            <a:avLst/>
          </a:prstGeom>
        </p:spPr>
      </p:pic>
      <p:pic>
        <p:nvPicPr>
          <p:cNvPr id="49" name="Grafik 48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244" y="3088750"/>
            <a:ext cx="1950724" cy="318490"/>
          </a:xfrm>
          <a:prstGeom prst="rect">
            <a:avLst/>
          </a:prstGeom>
        </p:spPr>
      </p:pic>
      <p:pic>
        <p:nvPicPr>
          <p:cNvPr id="50" name="Grafik 49"/>
          <p:cNvPicPr/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7355" y="5321441"/>
            <a:ext cx="1084263" cy="503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Gerade Verbindung 50"/>
          <p:cNvCxnSpPr/>
          <p:nvPr/>
        </p:nvCxnSpPr>
        <p:spPr bwMode="auto">
          <a:xfrm>
            <a:off x="144888" y="4017411"/>
            <a:ext cx="8856984" cy="0"/>
          </a:xfrm>
          <a:prstGeom prst="line">
            <a:avLst/>
          </a:prstGeom>
          <a:noFill/>
          <a:ln w="12700" cap="flat" cmpd="sng" algn="ctr">
            <a:solidFill>
              <a:srgbClr val="E2A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87231" y="5184509"/>
            <a:ext cx="8856984" cy="0"/>
          </a:xfrm>
          <a:prstGeom prst="line">
            <a:avLst/>
          </a:prstGeom>
          <a:noFill/>
          <a:ln w="12700" cap="flat" cmpd="sng" algn="ctr">
            <a:solidFill>
              <a:srgbClr val="E2A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819" y="4148966"/>
            <a:ext cx="1411430" cy="32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98" y="2589564"/>
            <a:ext cx="865119" cy="3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9" y="2509717"/>
            <a:ext cx="7159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21" y="2462414"/>
            <a:ext cx="1421299" cy="4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41" y="2589564"/>
            <a:ext cx="1365254" cy="3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0" y="3172821"/>
            <a:ext cx="906686" cy="6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14" y="4127773"/>
            <a:ext cx="1071862" cy="37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feld 59"/>
          <p:cNvSpPr txBox="1"/>
          <p:nvPr/>
        </p:nvSpPr>
        <p:spPr>
          <a:xfrm>
            <a:off x="109634" y="5328757"/>
            <a:ext cx="1640308" cy="47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zh-CN" b="1" dirty="0" smtClean="0">
                <a:solidFill>
                  <a:srgbClr val="00467F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5 家线缆厂商</a:t>
            </a:r>
            <a:endParaRPr lang="zh-CN" b="1" dirty="0">
              <a:solidFill>
                <a:srgbClr val="0046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12" y="5321441"/>
            <a:ext cx="172243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 bwMode="auto">
          <a:xfrm>
            <a:off x="5277025" y="5325410"/>
            <a:ext cx="701675" cy="3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26" y="5382191"/>
            <a:ext cx="1260071" cy="31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35" y="5308182"/>
            <a:ext cx="12954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Gerade Verbindung 64"/>
          <p:cNvCxnSpPr/>
          <p:nvPr/>
        </p:nvCxnSpPr>
        <p:spPr bwMode="auto">
          <a:xfrm>
            <a:off x="62292" y="5940967"/>
            <a:ext cx="8856984" cy="0"/>
          </a:xfrm>
          <a:prstGeom prst="line">
            <a:avLst/>
          </a:prstGeom>
          <a:noFill/>
          <a:ln w="12700" cap="flat" cmpd="sng" algn="ctr">
            <a:solidFill>
              <a:srgbClr val="E2A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1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/>
          <a:stretch/>
        </p:blipFill>
        <p:spPr bwMode="auto">
          <a:xfrm>
            <a:off x="7696033" y="6236124"/>
            <a:ext cx="1258935" cy="4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12" y="6157820"/>
            <a:ext cx="10747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08" y="6075300"/>
            <a:ext cx="1150226" cy="5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21" y="6163006"/>
            <a:ext cx="1162676" cy="37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38" y="6218690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feld 70"/>
          <p:cNvSpPr txBox="1"/>
          <p:nvPr/>
        </p:nvSpPr>
        <p:spPr>
          <a:xfrm>
            <a:off x="117074" y="6111647"/>
            <a:ext cx="1872848" cy="47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zh-CN" b="1" dirty="0" smtClean="0">
                <a:solidFill>
                  <a:srgbClr val="00467F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5 家其他厂商</a:t>
            </a:r>
            <a:endParaRPr lang="zh-CN" b="1" dirty="0">
              <a:solidFill>
                <a:srgbClr val="00467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您应该记住 </a:t>
            </a:r>
            <a:r>
              <a:rPr lang="zh-CN" sz="1800" dirty="0" smtClean="0">
                <a:latin typeface="Verdana" pitchFamily="34" charset="0"/>
                <a:cs typeface="SimSun"/>
              </a:rPr>
              <a:t>USB3 Vision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标准的哪些特点？</a:t>
            </a:r>
          </a:p>
          <a:p>
            <a:pPr marL="457200" indent="-457200">
              <a:buAutoNum type="arabicPeriod"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精心设计的 </a:t>
            </a:r>
            <a:r>
              <a:rPr lang="zh-CN" sz="1800" dirty="0" smtClean="0">
                <a:latin typeface="Verdana" pitchFamily="34" charset="0"/>
                <a:cs typeface="SimSun"/>
              </a:rPr>
              <a:t>USB 3.0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硬件/软件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,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通信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与机械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连接的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工业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标准</a:t>
            </a:r>
          </a:p>
          <a:p>
            <a:pPr marL="457200" indent="-457200">
              <a:buAutoNum type="arabicPeriod"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低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CPU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负载</a:t>
            </a:r>
            <a:endParaRPr 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AutoNum type="arabicPeriod"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低延迟和低抖动</a:t>
            </a:r>
          </a:p>
          <a:p>
            <a:pPr marL="457200" indent="-457200">
              <a:buAutoNum type="arabicPeriod"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整个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USB3 Vision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系统的稳定性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Verdana" pitchFamily="34" charset="0"/>
                <a:cs typeface="SimSun"/>
              </a:rPr>
              <a:t>USB3 Vision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的重要特征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2121946" cy="1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dirty="0" smtClean="0"/>
          </a:p>
          <a:p>
            <a:pPr marL="0" indent="0">
              <a:buNone/>
            </a:pPr>
            <a:endParaRPr lang="zh-CN" dirty="0"/>
          </a:p>
          <a:p>
            <a:pPr marL="0" indent="0">
              <a:buNone/>
            </a:pP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选择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正确</a:t>
            </a: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相机接口的考虑因素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SimSun"/>
              </a:rPr>
              <a:t>欢迎相机家族新成员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!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\\AHR070S\Exchange\Public\Image Gallery\01_MV\01_Area_Scan\01_ace\Collagen\ace_USB3_GigE_CL_b_r_01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55193"/>
            <a:ext cx="6376069" cy="23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接口对比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49" y="4785386"/>
            <a:ext cx="1051390" cy="5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http://www.imagelabs.com/wp-content/uploads/2010/10/CameraLink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57" y="5645854"/>
            <a:ext cx="1052327" cy="4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6154424" y="5634337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5" y="4073738"/>
            <a:ext cx="873219" cy="38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2065598" y="2589402"/>
            <a:ext cx="7280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zh-CN" sz="1200" dirty="0">
                <a:solidFill>
                  <a:srgbClr val="003366"/>
                </a:solidFill>
                <a:cs typeface="SimSun"/>
              </a:rPr>
              <a:t>5</a:t>
            </a:r>
            <a:r>
              <a:rPr lang="zh-CN" dirty="0" smtClean="0">
                <a:cs typeface="SimSun"/>
              </a:rPr>
              <a:t> </a:t>
            </a:r>
            <a:r>
              <a:rPr lang="zh-CN" sz="1200" dirty="0">
                <a:solidFill>
                  <a:srgbClr val="003366"/>
                </a:solidFill>
                <a:cs typeface="SimSun"/>
              </a:rPr>
              <a:t>m</a:t>
            </a: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4.5 m</a:t>
            </a: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>
                <a:solidFill>
                  <a:srgbClr val="003366"/>
                </a:solidFill>
                <a:cs typeface="SimSun"/>
              </a:rPr>
              <a:t>100 m</a:t>
            </a: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 smtClean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dirty="0" smtClean="0">
                <a:cs typeface="SimSun"/>
              </a:rPr>
              <a:t> </a:t>
            </a:r>
            <a:r>
              <a:rPr lang="zh-CN" sz="1200" dirty="0">
                <a:solidFill>
                  <a:srgbClr val="003366"/>
                </a:solidFill>
                <a:cs typeface="SimSun"/>
              </a:rPr>
              <a:t>8 m</a:t>
            </a:r>
          </a:p>
          <a:p>
            <a:pPr marL="171450" indent="-171450" algn="ctr" eaLnBrk="1" hangingPunct="1">
              <a:buFont typeface="Wingdings"/>
              <a:buChar char="Ø"/>
            </a:pPr>
            <a:endParaRPr lang="zh-CN" sz="1200" dirty="0">
              <a:solidFill>
                <a:srgbClr val="003366"/>
              </a:solidFill>
            </a:endParaRPr>
          </a:p>
          <a:p>
            <a:pPr marL="171450" indent="-171450" algn="ctr" eaLnBrk="1" hangingPunct="1">
              <a:buFont typeface="Wingdings"/>
              <a:buChar char="Ø"/>
            </a:pPr>
            <a:endParaRPr lang="zh-CN" sz="1200" dirty="0" smtClean="0">
              <a:solidFill>
                <a:srgbClr val="003366"/>
              </a:solidFill>
            </a:endParaRPr>
          </a:p>
          <a:p>
            <a:pPr marL="171450" indent="-171450" algn="ctr" eaLnBrk="1" hangingPunct="1">
              <a:buFont typeface="Wingdings"/>
              <a:buChar char="Ø"/>
            </a:pPr>
            <a:endParaRPr lang="zh-CN" sz="1200" dirty="0">
              <a:solidFill>
                <a:srgbClr val="003366"/>
              </a:solidFill>
            </a:endParaRPr>
          </a:p>
          <a:p>
            <a:pPr marL="171450" indent="-171450" algn="ctr" eaLnBrk="1" hangingPunct="1">
              <a:buFont typeface="Wingdings"/>
              <a:buChar char="Ø"/>
            </a:pPr>
            <a:endParaRPr lang="zh-CN" sz="1200" dirty="0" smtClean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1</a:t>
            </a:r>
            <a:r>
              <a:rPr lang="zh-CN" sz="1200" dirty="0" smtClean="0">
                <a:solidFill>
                  <a:srgbClr val="003366"/>
                </a:solidFill>
                <a:latin typeface="SimSun"/>
                <a:cs typeface="SimSun"/>
              </a:rPr>
              <a:t>0</a:t>
            </a:r>
            <a:r>
              <a:rPr lang="zh-CN" sz="1200" dirty="0" smtClean="0">
                <a:solidFill>
                  <a:srgbClr val="003366"/>
                </a:solidFill>
                <a:cs typeface="SimSun"/>
              </a:rPr>
              <a:t> m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945188" y="2189918"/>
            <a:ext cx="0" cy="4013909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 bwMode="auto">
          <a:xfrm>
            <a:off x="2896519" y="2189918"/>
            <a:ext cx="0" cy="4013909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 bwMode="auto">
          <a:xfrm>
            <a:off x="4870522" y="2208722"/>
            <a:ext cx="0" cy="3995105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feld 19"/>
          <p:cNvSpPr txBox="1">
            <a:spLocks noChangeArrowheads="1"/>
          </p:cNvSpPr>
          <p:nvPr/>
        </p:nvSpPr>
        <p:spPr bwMode="auto">
          <a:xfrm>
            <a:off x="1993032" y="1783849"/>
            <a:ext cx="873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线缆长度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feld 20"/>
          <p:cNvSpPr txBox="1">
            <a:spLocks noChangeArrowheads="1"/>
          </p:cNvSpPr>
          <p:nvPr/>
        </p:nvSpPr>
        <p:spPr bwMode="auto">
          <a:xfrm>
            <a:off x="3903184" y="1765562"/>
            <a:ext cx="96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多相机支持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feld 21"/>
          <p:cNvSpPr txBox="1">
            <a:spLocks noChangeArrowheads="1"/>
          </p:cNvSpPr>
          <p:nvPr/>
        </p:nvSpPr>
        <p:spPr bwMode="auto">
          <a:xfrm>
            <a:off x="4994924" y="1772816"/>
            <a:ext cx="873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线缆成本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feld 22"/>
          <p:cNvSpPr txBox="1">
            <a:spLocks noChangeArrowheads="1"/>
          </p:cNvSpPr>
          <p:nvPr/>
        </p:nvSpPr>
        <p:spPr bwMode="auto">
          <a:xfrm>
            <a:off x="5868144" y="1772816"/>
            <a:ext cx="10670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“实时”性 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5917452" y="2220070"/>
            <a:ext cx="0" cy="3983757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 bwMode="auto">
          <a:xfrm>
            <a:off x="6880442" y="2218936"/>
            <a:ext cx="0" cy="3984891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feld 28"/>
          <p:cNvSpPr txBox="1">
            <a:spLocks noChangeArrowheads="1"/>
          </p:cNvSpPr>
          <p:nvPr/>
        </p:nvSpPr>
        <p:spPr bwMode="auto">
          <a:xfrm>
            <a:off x="6804248" y="1765562"/>
            <a:ext cx="1102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“即插即用” 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feld 8"/>
          <p:cNvSpPr txBox="1">
            <a:spLocks noChangeArrowheads="1"/>
          </p:cNvSpPr>
          <p:nvPr/>
        </p:nvSpPr>
        <p:spPr bwMode="auto">
          <a:xfrm>
            <a:off x="3114937" y="2589402"/>
            <a:ext cx="5116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40</a:t>
            </a:r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64</a:t>
            </a:r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100</a:t>
            </a:r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 smtClean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350</a:t>
            </a: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 smtClean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>
              <a:solidFill>
                <a:srgbClr val="003366"/>
              </a:solidFill>
            </a:endParaRPr>
          </a:p>
          <a:p>
            <a:pPr algn="ctr" eaLnBrk="1" hangingPunct="1"/>
            <a:endParaRPr lang="zh-CN" sz="1200" dirty="0" smtClean="0">
              <a:solidFill>
                <a:srgbClr val="003366"/>
              </a:solidFill>
            </a:endParaRPr>
          </a:p>
          <a:p>
            <a:pPr algn="ctr" eaLnBrk="1" hangingPunct="1"/>
            <a:r>
              <a:rPr lang="zh-CN" sz="1200" dirty="0" smtClean="0">
                <a:solidFill>
                  <a:srgbClr val="003366"/>
                </a:solidFill>
                <a:cs typeface="SimSun"/>
              </a:rPr>
              <a:t>85</a:t>
            </a:r>
            <a:r>
              <a:rPr lang="zh-CN" sz="1200" dirty="0" smtClean="0">
                <a:solidFill>
                  <a:srgbClr val="003366"/>
                </a:solidFill>
                <a:latin typeface="SimSun"/>
                <a:cs typeface="SimSun"/>
              </a:rPr>
              <a:t>0</a:t>
            </a:r>
            <a:endParaRPr lang="zh-CN" sz="1200" dirty="0">
              <a:solidFill>
                <a:srgbClr val="003366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3866470" y="2210424"/>
            <a:ext cx="0" cy="3993403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feld 19"/>
          <p:cNvSpPr txBox="1">
            <a:spLocks noChangeArrowheads="1"/>
          </p:cNvSpPr>
          <p:nvPr/>
        </p:nvSpPr>
        <p:spPr bwMode="auto">
          <a:xfrm>
            <a:off x="2914875" y="1700808"/>
            <a:ext cx="1009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imSun"/>
              </a:rPr>
              <a:t>带宽最大值 (MB/s)</a:t>
            </a:r>
            <a:endParaRPr lang="zh-CN" sz="1200" b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467482" y="2916778"/>
            <a:ext cx="7325818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66047" y="3811025"/>
            <a:ext cx="7325818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610727" y="4607985"/>
            <a:ext cx="7325818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675457" y="5476167"/>
            <a:ext cx="7325818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/>
          <p:cNvSpPr>
            <a:spLocks noChangeArrowheads="1"/>
          </p:cNvSpPr>
          <p:nvPr/>
        </p:nvSpPr>
        <p:spPr bwMode="auto">
          <a:xfrm>
            <a:off x="7099993" y="2347777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>
            <a:spLocks noChangeArrowheads="1"/>
          </p:cNvSpPr>
          <p:nvPr/>
        </p:nvSpPr>
        <p:spPr bwMode="auto">
          <a:xfrm>
            <a:off x="6154424" y="3142726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28" name="Ellipse 27"/>
          <p:cNvSpPr>
            <a:spLocks noChangeArrowheads="1"/>
          </p:cNvSpPr>
          <p:nvPr/>
        </p:nvSpPr>
        <p:spPr bwMode="auto">
          <a:xfrm>
            <a:off x="7099993" y="3142726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29" name="Ellipse 28"/>
          <p:cNvSpPr>
            <a:spLocks noChangeArrowheads="1"/>
          </p:cNvSpPr>
          <p:nvPr/>
        </p:nvSpPr>
        <p:spPr bwMode="auto">
          <a:xfrm>
            <a:off x="5155941" y="3961591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0" name="Ellipse 29"/>
          <p:cNvSpPr>
            <a:spLocks noChangeArrowheads="1"/>
          </p:cNvSpPr>
          <p:nvPr/>
        </p:nvSpPr>
        <p:spPr bwMode="auto">
          <a:xfrm>
            <a:off x="4090546" y="3961591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1" name="Ellipse 30"/>
          <p:cNvSpPr>
            <a:spLocks noChangeArrowheads="1"/>
          </p:cNvSpPr>
          <p:nvPr/>
        </p:nvSpPr>
        <p:spPr bwMode="auto">
          <a:xfrm>
            <a:off x="6154424" y="4823041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2" name="Ellipse 31"/>
          <p:cNvSpPr>
            <a:spLocks noChangeArrowheads="1"/>
          </p:cNvSpPr>
          <p:nvPr/>
        </p:nvSpPr>
        <p:spPr bwMode="auto">
          <a:xfrm>
            <a:off x="7099993" y="4823041"/>
            <a:ext cx="513394" cy="4705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3" name="Ellipse 32"/>
          <p:cNvSpPr>
            <a:spLocks noChangeArrowheads="1"/>
          </p:cNvSpPr>
          <p:nvPr/>
        </p:nvSpPr>
        <p:spPr bwMode="auto">
          <a:xfrm>
            <a:off x="7099993" y="3961591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4" name="Ellipse 33"/>
          <p:cNvSpPr>
            <a:spLocks noChangeArrowheads="1"/>
          </p:cNvSpPr>
          <p:nvPr/>
        </p:nvSpPr>
        <p:spPr bwMode="auto">
          <a:xfrm>
            <a:off x="5151907" y="4832472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5" name="Ellipse 34"/>
          <p:cNvSpPr>
            <a:spLocks noChangeArrowheads="1"/>
          </p:cNvSpPr>
          <p:nvPr/>
        </p:nvSpPr>
        <p:spPr bwMode="auto">
          <a:xfrm>
            <a:off x="4081784" y="4804772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6" name="Ellipse 35"/>
          <p:cNvSpPr>
            <a:spLocks noChangeArrowheads="1"/>
          </p:cNvSpPr>
          <p:nvPr/>
        </p:nvSpPr>
        <p:spPr bwMode="auto">
          <a:xfrm>
            <a:off x="6154424" y="3961591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7" name="Ellipse 36"/>
          <p:cNvSpPr>
            <a:spLocks noChangeArrowheads="1"/>
          </p:cNvSpPr>
          <p:nvPr/>
        </p:nvSpPr>
        <p:spPr bwMode="auto">
          <a:xfrm>
            <a:off x="7099993" y="5634337"/>
            <a:ext cx="513394" cy="4705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8" name="Ellipse 37"/>
          <p:cNvSpPr>
            <a:spLocks noChangeArrowheads="1"/>
          </p:cNvSpPr>
          <p:nvPr/>
        </p:nvSpPr>
        <p:spPr bwMode="auto">
          <a:xfrm>
            <a:off x="5155941" y="3142726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39" name="Ellipse 38"/>
          <p:cNvSpPr>
            <a:spLocks noChangeArrowheads="1"/>
          </p:cNvSpPr>
          <p:nvPr/>
        </p:nvSpPr>
        <p:spPr bwMode="auto">
          <a:xfrm>
            <a:off x="4090546" y="3142726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4090546" y="5634337"/>
            <a:ext cx="513394" cy="4705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1" name="Ellipse 40"/>
          <p:cNvSpPr>
            <a:spLocks noChangeArrowheads="1"/>
          </p:cNvSpPr>
          <p:nvPr/>
        </p:nvSpPr>
        <p:spPr bwMode="auto">
          <a:xfrm>
            <a:off x="5155941" y="5634337"/>
            <a:ext cx="513394" cy="4705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2" name="Ellipse 41"/>
          <p:cNvSpPr>
            <a:spLocks noChangeArrowheads="1"/>
          </p:cNvSpPr>
          <p:nvPr/>
        </p:nvSpPr>
        <p:spPr bwMode="auto">
          <a:xfrm>
            <a:off x="6154424" y="2347777"/>
            <a:ext cx="513394" cy="4705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3" name="Ellipse 42"/>
          <p:cNvSpPr>
            <a:spLocks noChangeArrowheads="1"/>
          </p:cNvSpPr>
          <p:nvPr/>
        </p:nvSpPr>
        <p:spPr bwMode="auto">
          <a:xfrm>
            <a:off x="5155941" y="2347777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4" name="Ellipse 43"/>
          <p:cNvSpPr>
            <a:spLocks noChangeArrowheads="1"/>
          </p:cNvSpPr>
          <p:nvPr/>
        </p:nvSpPr>
        <p:spPr bwMode="auto">
          <a:xfrm>
            <a:off x="4090546" y="2347777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de-DE" sz="4000" dirty="0">
              <a:latin typeface="Webdings" pitchFamily="18" charset="2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801" y="2511325"/>
            <a:ext cx="475286" cy="3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752596" y="2248420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1600" dirty="0" smtClean="0">
                <a:solidFill>
                  <a:srgbClr val="000000"/>
                </a:solidFill>
                <a:latin typeface="Verdana" pitchFamily="34" charset="0"/>
                <a:cs typeface="SimSun"/>
              </a:rPr>
              <a:t>USB 2.0</a:t>
            </a:r>
            <a:endParaRPr lang="zh-CN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8" y="3062276"/>
            <a:ext cx="518185" cy="627079"/>
          </a:xfrm>
          <a:prstGeom prst="rect">
            <a:avLst/>
          </a:prstGeom>
        </p:spPr>
      </p:pic>
      <p:sp>
        <p:nvSpPr>
          <p:cNvPr id="48" name="Ellipse 47"/>
          <p:cNvSpPr>
            <a:spLocks noChangeArrowheads="1"/>
          </p:cNvSpPr>
          <p:nvPr/>
        </p:nvSpPr>
        <p:spPr bwMode="auto">
          <a:xfrm>
            <a:off x="5155941" y="4823041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49" name="Ellipse 48"/>
          <p:cNvSpPr>
            <a:spLocks noChangeArrowheads="1"/>
          </p:cNvSpPr>
          <p:nvPr/>
        </p:nvSpPr>
        <p:spPr bwMode="auto">
          <a:xfrm>
            <a:off x="4090546" y="4823041"/>
            <a:ext cx="513394" cy="470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endParaRPr lang="en-US" sz="1200"/>
          </a:p>
        </p:txBody>
      </p:sp>
      <p:sp>
        <p:nvSpPr>
          <p:cNvPr id="50" name="Textfeld 49"/>
          <p:cNvSpPr txBox="1"/>
          <p:nvPr/>
        </p:nvSpPr>
        <p:spPr>
          <a:xfrm>
            <a:off x="7045134" y="2207344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106799" y="3033844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7045134" y="3024062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035428" y="3853182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095395" y="3842927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110463" y="4705158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045134" y="4695109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107437" y="5522051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</a:t>
            </a:r>
            <a:endParaRPr lang="zh-CN" sz="4000" dirty="0">
              <a:latin typeface="SimSun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054659" y="5529426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</a:t>
            </a:r>
            <a:endParaRPr lang="zh-CN" sz="4000" dirty="0">
              <a:latin typeface="SimSun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114445" y="5524253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</a:t>
            </a:r>
            <a:endParaRPr lang="zh-CN" sz="4000" dirty="0">
              <a:latin typeface="SimSun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044207" y="5522051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</a:t>
            </a:r>
            <a:endParaRPr lang="zh-CN" sz="4000" dirty="0">
              <a:latin typeface="SimSun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110463" y="2235459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 pitchFamily="2" charset="2"/>
              </a:rPr>
              <a:t></a:t>
            </a:r>
            <a:endParaRPr lang="zh-CN" sz="4000" dirty="0">
              <a:latin typeface="SimSun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110463" y="3849125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67" name="Textfeld 67"/>
          <p:cNvSpPr txBox="1"/>
          <p:nvPr/>
        </p:nvSpPr>
        <p:spPr>
          <a:xfrm>
            <a:off x="4032448" y="2217058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69" name="Textfeld 67"/>
          <p:cNvSpPr txBox="1"/>
          <p:nvPr/>
        </p:nvSpPr>
        <p:spPr>
          <a:xfrm>
            <a:off x="5112568" y="2217058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70" name="Textfeld 67"/>
          <p:cNvSpPr txBox="1"/>
          <p:nvPr/>
        </p:nvSpPr>
        <p:spPr>
          <a:xfrm>
            <a:off x="4032448" y="3009146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71" name="Textfeld 67"/>
          <p:cNvSpPr txBox="1"/>
          <p:nvPr/>
        </p:nvSpPr>
        <p:spPr>
          <a:xfrm>
            <a:off x="5112568" y="3009146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72" name="Textfeld 67"/>
          <p:cNvSpPr txBox="1"/>
          <p:nvPr/>
        </p:nvSpPr>
        <p:spPr>
          <a:xfrm>
            <a:off x="7056784" y="3861048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73" name="Textfeld 67"/>
          <p:cNvSpPr txBox="1"/>
          <p:nvPr/>
        </p:nvSpPr>
        <p:spPr>
          <a:xfrm>
            <a:off x="4032448" y="4665330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  <p:sp>
        <p:nvSpPr>
          <p:cNvPr id="74" name="Textfeld 67"/>
          <p:cNvSpPr txBox="1"/>
          <p:nvPr/>
        </p:nvSpPr>
        <p:spPr>
          <a:xfrm>
            <a:off x="5112568" y="4695109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Webdings" pitchFamily="18" charset="2"/>
                <a:sym typeface="Wingdings"/>
              </a:rPr>
              <a:t></a:t>
            </a:r>
            <a:endParaRPr lang="zh-CN" sz="4000" dirty="0"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6288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接口对比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72643"/>
              </p:ext>
            </p:extLst>
          </p:nvPr>
        </p:nvGraphicFramePr>
        <p:xfrm>
          <a:off x="725488" y="1704974"/>
          <a:ext cx="7126300" cy="471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12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dirty="0" smtClean="0"/>
          </a:p>
          <a:p>
            <a:pPr marL="0" indent="0">
              <a:buNone/>
            </a:pPr>
            <a:endParaRPr lang="zh-CN" dirty="0"/>
          </a:p>
          <a:p>
            <a:pPr marL="0" indent="0">
              <a:buNone/>
            </a:pPr>
            <a:r>
              <a:rPr lang="zh-CN" sz="2800" b="1" dirty="0" smtClean="0">
                <a:latin typeface="Verdana" pitchFamily="34" charset="0"/>
                <a:cs typeface="SimSun"/>
              </a:rPr>
              <a:t>USB3 Vision </a:t>
            </a:r>
            <a:r>
              <a:rPr lang="zh-CN" sz="28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标准简介</a:t>
            </a:r>
            <a:endParaRPr 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8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23528" y="4581128"/>
            <a:ext cx="698477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9"/>
            <a:ext cx="6470997" cy="4371172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SzPct val="150000"/>
              <a:buNone/>
            </a:pPr>
            <a:r>
              <a:rPr lang="zh-CN" sz="1800" b="1" dirty="0">
                <a:latin typeface="Verdana" pitchFamily="34" charset="0"/>
                <a:cs typeface="SimSun"/>
              </a:rPr>
              <a:t>USB 3.0</a:t>
            </a:r>
            <a:r>
              <a:rPr lang="zh-CN" sz="1800" dirty="0">
                <a:latin typeface="SimSun"/>
                <a:cs typeface="SimSun"/>
              </a:rPr>
              <a:t> 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是</a:t>
            </a:r>
            <a:r>
              <a:rPr lang="zh-CN" sz="1800" dirty="0">
                <a:latin typeface="SimSun"/>
                <a:cs typeface="SimSun"/>
              </a:rPr>
              <a:t> </a:t>
            </a:r>
            <a:r>
              <a:rPr lang="zh-CN" sz="1800" dirty="0">
                <a:latin typeface="Verdana" pitchFamily="34" charset="0"/>
                <a:cs typeface="SimSun"/>
              </a:rPr>
              <a:t>USB</a:t>
            </a:r>
            <a:r>
              <a:rPr lang="zh-CN" sz="1800" dirty="0">
                <a:latin typeface="SimSun"/>
                <a:cs typeface="SimSun"/>
              </a:rPr>
              <a:t> 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标准的下一重要版本。</a:t>
            </a:r>
          </a:p>
          <a:p>
            <a:pPr>
              <a:lnSpc>
                <a:spcPct val="125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zh-CN" sz="1800" i="1" dirty="0">
                <a:latin typeface="Verdana" pitchFamily="34" charset="0"/>
                <a:cs typeface="SimSun"/>
              </a:rPr>
              <a:t>USB 1.0</a:t>
            </a:r>
            <a:r>
              <a:rPr lang="zh-CN" sz="1800" dirty="0" smtClean="0">
                <a:latin typeface="Verdana" pitchFamily="34" charset="0"/>
                <a:cs typeface="SimSun"/>
              </a:rPr>
              <a:t>：1996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年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1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月</a:t>
            </a:r>
            <a:r>
              <a:rPr lang="zh-CN" sz="1800" dirty="0" smtClean="0">
                <a:latin typeface="SimSun"/>
                <a:cs typeface="SimSun"/>
              </a:rPr>
              <a:t>，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最高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数据传输速率为 </a:t>
            </a:r>
            <a:r>
              <a:rPr lang="zh-CN" sz="1800" i="1" dirty="0" smtClean="0">
                <a:latin typeface="Verdana" pitchFamily="34" charset="0"/>
                <a:cs typeface="SimSun"/>
              </a:rPr>
              <a:t>1.5 Mbit/s</a:t>
            </a:r>
            <a:r>
              <a:rPr lang="zh-CN" sz="1800" dirty="0" smtClean="0">
                <a:latin typeface="Verdana" pitchFamily="34" charset="0"/>
                <a:cs typeface="SimSun"/>
              </a:rPr>
              <a:t>（</a:t>
            </a:r>
            <a:r>
              <a:rPr lang="zh-CN" sz="1800" i="1" dirty="0">
                <a:latin typeface="微软雅黑" pitchFamily="34" charset="-122"/>
                <a:ea typeface="微软雅黑" pitchFamily="34" charset="-122"/>
                <a:cs typeface="SimSun"/>
              </a:rPr>
              <a:t>低带宽</a:t>
            </a:r>
            <a:r>
              <a:rPr lang="zh-CN" sz="1800" dirty="0" smtClean="0">
                <a:latin typeface="Verdana" pitchFamily="34" charset="0"/>
                <a:cs typeface="SimSun"/>
              </a:rPr>
              <a:t>）</a:t>
            </a:r>
            <a:r>
              <a:rPr lang="zh-CN" sz="1800" dirty="0" smtClean="0">
                <a:latin typeface="SimSun"/>
                <a:cs typeface="SimSun"/>
              </a:rPr>
              <a:t>和 </a:t>
            </a:r>
            <a:r>
              <a:rPr lang="zh-CN" sz="1800" i="1" dirty="0">
                <a:latin typeface="Verdana" pitchFamily="34" charset="0"/>
                <a:cs typeface="SimSun"/>
              </a:rPr>
              <a:t>12 Mbit/s</a:t>
            </a:r>
            <a:r>
              <a:rPr lang="zh-CN" sz="1800" dirty="0" smtClean="0">
                <a:latin typeface="Verdana" pitchFamily="34" charset="0"/>
                <a:cs typeface="SimSun"/>
              </a:rPr>
              <a:t>（</a:t>
            </a:r>
            <a:r>
              <a:rPr lang="zh-CN" sz="1800" i="1" dirty="0">
                <a:latin typeface="微软雅黑" pitchFamily="34" charset="-122"/>
                <a:ea typeface="微软雅黑" pitchFamily="34" charset="-122"/>
                <a:cs typeface="SimSun"/>
              </a:rPr>
              <a:t>全带宽</a:t>
            </a:r>
            <a:r>
              <a:rPr lang="zh-CN" sz="1800" dirty="0" smtClean="0">
                <a:latin typeface="Verdana" pitchFamily="34" charset="0"/>
                <a:cs typeface="SimSun"/>
              </a:rPr>
              <a:t>）。</a:t>
            </a:r>
          </a:p>
          <a:p>
            <a:pPr>
              <a:lnSpc>
                <a:spcPct val="125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zh-CN" sz="1800" i="1" dirty="0" smtClean="0">
                <a:latin typeface="Verdana" pitchFamily="34" charset="0"/>
                <a:cs typeface="SimSun"/>
              </a:rPr>
              <a:t>USB 2.0</a:t>
            </a:r>
            <a:r>
              <a:rPr lang="zh-CN" sz="1800" dirty="0">
                <a:latin typeface="Verdana" pitchFamily="34" charset="0"/>
                <a:cs typeface="SimSun"/>
              </a:rPr>
              <a:t>：2000 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年 </a:t>
            </a:r>
            <a:r>
              <a:rPr lang="zh-CN" sz="1800" dirty="0">
                <a:latin typeface="Verdana" pitchFamily="34" charset="0"/>
                <a:cs typeface="SimSun"/>
              </a:rPr>
              <a:t>4</a:t>
            </a:r>
            <a:r>
              <a:rPr lang="zh-CN" sz="1800" dirty="0">
                <a:latin typeface="SimSun"/>
                <a:cs typeface="SimSun"/>
              </a:rPr>
              <a:t> 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月，最大信号传输速率增加至 </a:t>
            </a:r>
            <a:r>
              <a:rPr lang="zh-CN" sz="1800" i="1" dirty="0">
                <a:latin typeface="Verdana" pitchFamily="34" charset="0"/>
                <a:cs typeface="SimSun"/>
              </a:rPr>
              <a:t>480 Mbit/s</a:t>
            </a:r>
            <a:r>
              <a:rPr lang="zh-CN" sz="1800" dirty="0">
                <a:latin typeface="Verdana" pitchFamily="34" charset="0"/>
                <a:cs typeface="SimSun"/>
              </a:rPr>
              <a:t>，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实际传输速度为 </a:t>
            </a:r>
            <a:r>
              <a:rPr lang="zh-CN" sz="1800" b="1" dirty="0" smtClean="0">
                <a:latin typeface="Verdana" pitchFamily="34" charset="0"/>
                <a:cs typeface="SimSun"/>
              </a:rPr>
              <a:t>35 MB/s</a:t>
            </a:r>
            <a:r>
              <a:rPr lang="zh-CN" sz="1800" dirty="0">
                <a:latin typeface="Verdana" pitchFamily="34" charset="0"/>
                <a:cs typeface="SimSun"/>
              </a:rPr>
              <a:t> </a:t>
            </a:r>
            <a:r>
              <a:rPr lang="zh-CN" sz="1800" dirty="0">
                <a:latin typeface="微软雅黑" pitchFamily="34" charset="-122"/>
                <a:ea typeface="微软雅黑" pitchFamily="34" charset="-122"/>
                <a:cs typeface="SimSun"/>
              </a:rPr>
              <a:t>左右（现称为</a:t>
            </a:r>
            <a:r>
              <a:rPr lang="zh-CN" sz="1800" dirty="0">
                <a:latin typeface="Verdana" pitchFamily="34" charset="0"/>
                <a:cs typeface="SimSun"/>
              </a:rPr>
              <a:t>“</a:t>
            </a:r>
            <a:r>
              <a:rPr lang="zh-CN" sz="1800" i="1" dirty="0">
                <a:latin typeface="Verdana" pitchFamily="34" charset="0"/>
                <a:cs typeface="SimSun"/>
              </a:rPr>
              <a:t>Hi-Speed</a:t>
            </a:r>
            <a:r>
              <a:rPr lang="zh-CN" sz="1800" dirty="0">
                <a:latin typeface="Verdana" pitchFamily="34" charset="0"/>
                <a:cs typeface="SimSun"/>
              </a:rPr>
              <a:t>”）。</a:t>
            </a:r>
          </a:p>
          <a:p>
            <a:pPr>
              <a:lnSpc>
                <a:spcPct val="125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zh-CN" sz="1800" i="1" dirty="0">
                <a:latin typeface="Verdana" pitchFamily="34" charset="0"/>
                <a:cs typeface="SimSun"/>
              </a:rPr>
              <a:t>USB 3.0：</a:t>
            </a:r>
            <a:r>
              <a:rPr lang="zh-CN" sz="1800" dirty="0" smtClean="0">
                <a:latin typeface="Verdana" pitchFamily="34" charset="0"/>
                <a:cs typeface="SimSun"/>
              </a:rPr>
              <a:t>2008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年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11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月</a:t>
            </a:r>
            <a:r>
              <a:rPr lang="zh-CN" sz="1800" dirty="0" smtClean="0">
                <a:latin typeface="SimSun"/>
                <a:cs typeface="SimSun"/>
              </a:rPr>
              <a:t>，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最大信号传输速率再次增加至最高 </a:t>
            </a:r>
            <a:r>
              <a:rPr lang="zh-CN" sz="1800" dirty="0" smtClean="0">
                <a:latin typeface="Verdana" pitchFamily="34" charset="0"/>
                <a:cs typeface="SimSun"/>
              </a:rPr>
              <a:t>5 Gbits/s。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实际传输速率可达到 </a:t>
            </a:r>
            <a:r>
              <a:rPr lang="zh-CN" sz="1800" b="1" dirty="0">
                <a:latin typeface="Verdana" pitchFamily="34" charset="0"/>
                <a:cs typeface="SimSun"/>
              </a:rPr>
              <a:t>+350MB/s</a:t>
            </a:r>
            <a:r>
              <a:rPr lang="zh-CN" sz="1500" dirty="0" smtClean="0">
                <a:latin typeface="Verdana" pitchFamily="34" charset="0"/>
                <a:cs typeface="SimSun"/>
              </a:rPr>
              <a:t>（“SuperSpeed”）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发展历史</a:t>
            </a:r>
            <a:endParaRPr lang="zh-CN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Verdana" pitchFamily="34" charset="0"/>
                <a:cs typeface="SimSun"/>
              </a:rPr>
              <a:t>USB 3.0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是什么？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C:\Users\mbinev\Desktop\Hi-Speed_US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36" y="3598388"/>
            <a:ext cx="1192551" cy="5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binev\Desktop\SuperSpeed_USB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33617"/>
            <a:ext cx="1128718" cy="5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binev\Desktop\usb-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1367017" cy="4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945388"/>
            <a:ext cx="7055985" cy="457995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>
                <a:latin typeface="Verdana" pitchFamily="34" charset="0"/>
                <a:cs typeface="SimSun"/>
              </a:rPr>
              <a:t>USB3 Vision 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是新的接口标准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。它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定义设备（例如相机）在 </a:t>
            </a:r>
            <a:r>
              <a:rPr lang="zh-CN" sz="2000" dirty="0">
                <a:latin typeface="Verdana" pitchFamily="34" charset="0"/>
                <a:cs typeface="SimSun"/>
              </a:rPr>
              <a:t>USB3.0 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总线上工作时的某些行为。 </a:t>
            </a:r>
            <a:endParaRPr 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endParaRPr lang="zh-CN" sz="1000" dirty="0"/>
          </a:p>
          <a:p>
            <a:pPr marL="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 smtClean="0">
                <a:latin typeface="Verdana" pitchFamily="34" charset="0"/>
                <a:cs typeface="SimSun"/>
              </a:rPr>
              <a:t>USB3 Vision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描述和定义：</a:t>
            </a:r>
            <a:endParaRPr 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0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设备标识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0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设备控制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流数据</a:t>
            </a:r>
            <a:endParaRPr lang="zh-CN" sz="2000" b="1" dirty="0" smtClean="0">
              <a:latin typeface="微软雅黑" pitchFamily="34" charset="-122"/>
              <a:ea typeface="微软雅黑" pitchFamily="34" charset="-122"/>
              <a:cs typeface="SimSu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0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技术细节</a:t>
            </a:r>
            <a:r>
              <a:rPr dirty="0"/>
              <a:t/>
            </a:r>
            <a:br>
              <a:rPr dirty="0"/>
            </a:br>
            <a:endParaRPr lang="zh-CN" sz="160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标准</a:t>
            </a:r>
            <a:endParaRPr lang="zh-CN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Verdana" pitchFamily="34" charset="0"/>
                <a:cs typeface="SimSun"/>
              </a:rPr>
              <a:t>USB3 Vision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是什么？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96" y="2204864"/>
            <a:ext cx="1257850" cy="7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31385" r="11231" b="24718"/>
          <a:stretch/>
        </p:blipFill>
        <p:spPr>
          <a:xfrm flipH="1">
            <a:off x="5595095" y="5391138"/>
            <a:ext cx="2154738" cy="13930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85856"/>
            <a:ext cx="32861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69110" y="1196753"/>
            <a:ext cx="8035338" cy="50405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SimSun"/>
                <a:cs typeface="SimSun"/>
              </a:rPr>
              <a:t>层模式</a:t>
            </a:r>
            <a:endParaRPr lang="zh-CN" dirty="0">
              <a:latin typeface="SimSun"/>
              <a:cs typeface="SimSun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2173" y="764704"/>
            <a:ext cx="8042275" cy="432048"/>
          </a:xfrm>
        </p:spPr>
        <p:txBody>
          <a:bodyPr/>
          <a:lstStyle/>
          <a:p>
            <a:r>
              <a:rPr lang="zh-CN" dirty="0" smtClean="0">
                <a:latin typeface="Verdana" pitchFamily="34" charset="0"/>
                <a:cs typeface="SimSun"/>
              </a:rPr>
              <a:t>USB3 Vision</a:t>
            </a:r>
            <a:endParaRPr lang="zh-CN" dirty="0">
              <a:latin typeface="Verdana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99066" y="2096678"/>
            <a:ext cx="2304256" cy="4104456"/>
            <a:chOff x="611560" y="2096678"/>
            <a:chExt cx="2304256" cy="410445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683568" y="2169046"/>
              <a:ext cx="2155825" cy="3959721"/>
              <a:chOff x="5872163" y="2564904"/>
              <a:chExt cx="2155825" cy="3959721"/>
            </a:xfrm>
          </p:grpSpPr>
          <p:sp>
            <p:nvSpPr>
              <p:cNvPr id="5" name="Rectangle 82"/>
              <p:cNvSpPr>
                <a:spLocks noChangeArrowheads="1"/>
              </p:cNvSpPr>
              <p:nvPr/>
            </p:nvSpPr>
            <p:spPr bwMode="auto">
              <a:xfrm>
                <a:off x="5872163" y="2564904"/>
                <a:ext cx="2155825" cy="395972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Rectangle 83"/>
              <p:cNvSpPr>
                <a:spLocks noChangeArrowheads="1"/>
              </p:cNvSpPr>
              <p:nvPr/>
            </p:nvSpPr>
            <p:spPr bwMode="auto">
              <a:xfrm>
                <a:off x="5948363" y="2708920"/>
                <a:ext cx="2008188" cy="791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b="0" dirty="0" smtClean="0">
                    <a:solidFill>
                      <a:schemeClr val="tx1"/>
                    </a:solidFill>
                    <a:latin typeface="Verdana" pitchFamily="34" charset="0"/>
                    <a:cs typeface="SimSun"/>
                  </a:rPr>
                  <a:t>USB3 Vision</a:t>
                </a:r>
                <a:endParaRPr lang="zh-CN" b="0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8" name="Rectangle 90"/>
              <p:cNvSpPr>
                <a:spLocks noChangeArrowheads="1"/>
              </p:cNvSpPr>
              <p:nvPr/>
            </p:nvSpPr>
            <p:spPr bwMode="auto">
              <a:xfrm>
                <a:off x="5940426" y="3644900"/>
                <a:ext cx="2016125" cy="838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b="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SimSun"/>
                  </a:rPr>
                  <a:t>协议层</a:t>
                </a:r>
                <a:endParaRPr lang="zh-CN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Rectangle 91"/>
              <p:cNvSpPr>
                <a:spLocks noChangeArrowheads="1"/>
              </p:cNvSpPr>
              <p:nvPr/>
            </p:nvSpPr>
            <p:spPr bwMode="auto">
              <a:xfrm>
                <a:off x="5948363" y="4614218"/>
                <a:ext cx="2008188" cy="863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b="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SimSun"/>
                  </a:rPr>
                  <a:t>链路层</a:t>
                </a:r>
                <a:endParaRPr lang="zh-CN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Rectangle 95"/>
              <p:cNvSpPr>
                <a:spLocks noChangeArrowheads="1"/>
              </p:cNvSpPr>
              <p:nvPr/>
            </p:nvSpPr>
            <p:spPr bwMode="auto">
              <a:xfrm>
                <a:off x="5943601" y="5599490"/>
                <a:ext cx="2012950" cy="838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b="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SimSun"/>
                  </a:rPr>
                  <a:t>物理层</a:t>
                </a:r>
                <a:endParaRPr lang="zh-CN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611560" y="2096678"/>
              <a:ext cx="2304256" cy="410445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Geschweifte Klammer rechts 14"/>
          <p:cNvSpPr/>
          <p:nvPr/>
        </p:nvSpPr>
        <p:spPr>
          <a:xfrm>
            <a:off x="3275856" y="3356992"/>
            <a:ext cx="792088" cy="2684840"/>
          </a:xfrm>
          <a:prstGeom prst="rightBrace">
            <a:avLst/>
          </a:prstGeom>
          <a:ln w="28575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 descr="C:\Users\mbinev\Desktop\SuperSpeed_US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54" y="4308504"/>
            <a:ext cx="1492729" cy="781816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17" name="Geschweifte Klammer rechts 16"/>
          <p:cNvSpPr/>
          <p:nvPr/>
        </p:nvSpPr>
        <p:spPr>
          <a:xfrm>
            <a:off x="6228184" y="2169046"/>
            <a:ext cx="1008112" cy="3872786"/>
          </a:xfrm>
          <a:prstGeom prst="rightBrace">
            <a:avLst/>
          </a:prstGeom>
          <a:ln w="28575" cmpd="sng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5013"/>
            <a:ext cx="1257850" cy="7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1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8"/>
            <a:ext cx="6759029" cy="4651963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SzPct val="150000"/>
              <a:buNone/>
            </a:pP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与以往 USB 相比，结合了 </a:t>
            </a:r>
            <a:r>
              <a:rPr lang="zh-CN" sz="2000" b="1" dirty="0" smtClean="0">
                <a:latin typeface="Verdana" pitchFamily="34" charset="0"/>
                <a:cs typeface="SimSun"/>
              </a:rPr>
              <a:t>USB3 Vision</a:t>
            </a:r>
            <a:r>
              <a:rPr lang="zh-CN" sz="2000" dirty="0" smtClean="0">
                <a:latin typeface="Verdana" pitchFamily="34" charset="0"/>
                <a:cs typeface="SimSun"/>
              </a:rPr>
              <a:t>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的</a:t>
            </a:r>
            <a:r>
              <a:rPr lang="zh-CN" sz="2000" dirty="0" smtClean="0">
                <a:latin typeface="SimSun"/>
                <a:cs typeface="SimSun"/>
              </a:rPr>
              <a:t> </a:t>
            </a:r>
            <a:r>
              <a:rPr lang="zh-CN" sz="2000" b="1" dirty="0" smtClean="0">
                <a:latin typeface="Verdana" pitchFamily="34" charset="0"/>
                <a:cs typeface="SimSun"/>
              </a:rPr>
              <a:t>USB3.0</a:t>
            </a:r>
            <a:r>
              <a:rPr lang="zh-CN" sz="2000" dirty="0" smtClean="0">
                <a:latin typeface="Verdana" pitchFamily="34" charset="0"/>
                <a:cs typeface="SimSun"/>
              </a:rPr>
              <a:t>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具有以下显著优势：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400" dirty="0" smtClean="0">
                <a:latin typeface="微软雅黑" pitchFamily="34" charset="-122"/>
                <a:ea typeface="微软雅黑" pitchFamily="34" charset="-122"/>
                <a:cs typeface="SimSun"/>
              </a:rPr>
              <a:t>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SimSun"/>
              </a:rPr>
              <a:t>大</a:t>
            </a:r>
            <a:r>
              <a:rPr lang="zh-CN" sz="2400" dirty="0" smtClean="0">
                <a:latin typeface="微软雅黑" pitchFamily="34" charset="-122"/>
                <a:ea typeface="微软雅黑" pitchFamily="34" charset="-122"/>
                <a:cs typeface="SimSun"/>
              </a:rPr>
              <a:t>的</a:t>
            </a:r>
            <a:r>
              <a:rPr lang="zh-CN" sz="24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带宽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400" dirty="0" smtClean="0">
                <a:latin typeface="微软雅黑" pitchFamily="34" charset="-122"/>
                <a:ea typeface="微软雅黑" pitchFamily="34" charset="-122"/>
                <a:cs typeface="SimSun"/>
              </a:rPr>
              <a:t>更强的</a:t>
            </a:r>
            <a:r>
              <a:rPr lang="zh-CN" sz="24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供电能力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400" dirty="0">
                <a:latin typeface="微软雅黑" pitchFamily="34" charset="-122"/>
                <a:ea typeface="微软雅黑" pitchFamily="34" charset="-122"/>
                <a:cs typeface="SimSun"/>
              </a:rPr>
              <a:t>更高的</a:t>
            </a:r>
            <a:r>
              <a:rPr lang="zh-CN" sz="2400" b="1" dirty="0">
                <a:latin typeface="微软雅黑" pitchFamily="34" charset="-122"/>
                <a:ea typeface="微软雅黑" pitchFamily="34" charset="-122"/>
                <a:cs typeface="SimSun"/>
              </a:rPr>
              <a:t>效率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zh-CN" sz="2400" dirty="0" smtClean="0">
                <a:latin typeface="微软雅黑" pitchFamily="34" charset="-122"/>
                <a:ea typeface="微软雅黑" pitchFamily="34" charset="-122"/>
                <a:cs typeface="SimSun"/>
              </a:rPr>
              <a:t>更加</a:t>
            </a:r>
            <a:r>
              <a:rPr lang="zh-CN" sz="2400" b="1" dirty="0" smtClean="0">
                <a:latin typeface="微软雅黑" pitchFamily="34" charset="-122"/>
                <a:ea typeface="微软雅黑" pitchFamily="34" charset="-122"/>
                <a:cs typeface="SimSun"/>
              </a:rPr>
              <a:t>稳定</a:t>
            </a:r>
            <a:endParaRPr lang="zh-CN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 smtClean="0"/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Verdana" pitchFamily="34" charset="0"/>
                <a:cs typeface="SimSun"/>
              </a:rPr>
              <a:t>USB 3.0 / USB3 Vision</a:t>
            </a:r>
            <a:endParaRPr lang="zh-CN" dirty="0">
              <a:latin typeface="Verdana" pitchFamily="34" charset="0"/>
            </a:endParaRPr>
          </a:p>
        </p:txBody>
      </p:sp>
      <p:pic>
        <p:nvPicPr>
          <p:cNvPr id="10" name="Picture 2" descr="C:\Users\mbinev\Desktop\SuperSpeed_US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0" y="3417596"/>
            <a:ext cx="1128718" cy="5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49286"/>
            <a:ext cx="1257850" cy="72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us 4"/>
          <p:cNvSpPr/>
          <p:nvPr/>
        </p:nvSpPr>
        <p:spPr>
          <a:xfrm>
            <a:off x="6410494" y="3461151"/>
            <a:ext cx="504056" cy="504056"/>
          </a:xfrm>
          <a:prstGeom prst="mathPl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5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"/>
          <a:stretch/>
        </p:blipFill>
        <p:spPr>
          <a:xfrm>
            <a:off x="683568" y="1916113"/>
            <a:ext cx="7065147" cy="463722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75856" y="2276872"/>
            <a:ext cx="3672408" cy="547507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336550" lvl="1" indent="0" algn="ctr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800" b="1" dirty="0">
                <a:latin typeface="微软雅黑" pitchFamily="34" charset="-122"/>
                <a:ea typeface="微软雅黑" pitchFamily="34" charset="-122"/>
                <a:cs typeface="SimSun"/>
              </a:rPr>
              <a:t>带宽为何如此重要？</a:t>
            </a:r>
            <a:endParaRPr 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带宽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8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Plus 9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51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49275" y="1945388"/>
            <a:ext cx="7623125" cy="4723972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带宽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受限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通常意味着可能会发生一些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无法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预料的事情。 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相机运行缓慢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图像干扰受损</a:t>
            </a:r>
            <a:endParaRPr lang="zh-CN" sz="1800" dirty="0" smtClean="0">
              <a:latin typeface="微软雅黑" pitchFamily="34" charset="-122"/>
              <a:ea typeface="微软雅黑" pitchFamily="34" charset="-122"/>
              <a:cs typeface="SimSun"/>
            </a:endParaRPr>
          </a:p>
          <a:p>
            <a:pPr marL="0" lvl="1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 smtClean="0">
                <a:latin typeface="Verdana" pitchFamily="34" charset="0"/>
                <a:cs typeface="SimSun"/>
              </a:rPr>
              <a:t>USB3.0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支持最高 </a:t>
            </a:r>
            <a:r>
              <a:rPr lang="zh-CN" sz="2000" dirty="0" smtClean="0">
                <a:latin typeface="Verdana" pitchFamily="34" charset="0"/>
                <a:cs typeface="SimSun"/>
              </a:rPr>
              <a:t>5Gb/s </a:t>
            </a:r>
            <a:r>
              <a:rPr lang="en-US" sz="2000" dirty="0" smtClean="0">
                <a:latin typeface="Verdana" pitchFamily="34" charset="0"/>
                <a:sym typeface="Wingdings"/>
              </a:rPr>
              <a:t></a:t>
            </a:r>
            <a:r>
              <a:rPr lang="zh-CN" sz="2000" dirty="0" smtClean="0">
                <a:latin typeface="Verdana" pitchFamily="34" charset="0"/>
                <a:cs typeface="SimSun"/>
              </a:rPr>
              <a:t> + 350 MB/s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有效数据带宽 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  <a:cs typeface="SimSun"/>
              </a:rPr>
              <a:t>允许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ea typeface="微软雅黑" pitchFamily="34" charset="-122"/>
                <a:cs typeface="SimSun"/>
              </a:rPr>
              <a:t>5</a:t>
            </a:r>
            <a:r>
              <a:rPr lang="zh-CN" sz="1800" dirty="0" smtClean="0">
                <a:latin typeface="Verdana" pitchFamily="34" charset="0"/>
                <a:cs typeface="SimSun"/>
              </a:rPr>
              <a:t>00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万像素彩色相机 (</a:t>
            </a:r>
            <a:r>
              <a:rPr lang="zh-CN" sz="1800" dirty="0" smtClean="0">
                <a:latin typeface="Verdana" pitchFamily="34" charset="0"/>
                <a:cs typeface="SimSun"/>
              </a:rPr>
              <a:t>acA2500-14uc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) 在</a:t>
            </a:r>
            <a:r>
              <a:rPr lang="zh-CN" sz="1800" dirty="0" smtClean="0">
                <a:latin typeface="Verdana" pitchFamily="34" charset="0"/>
                <a:ea typeface="微软雅黑" pitchFamily="34" charset="-122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16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位模式下以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满帧率</a:t>
            </a:r>
            <a:r>
              <a:rPr lang="zh-CN" sz="1800" dirty="0" smtClean="0">
                <a:latin typeface="Verdana" pitchFamily="34" charset="0"/>
                <a:cs typeface="SimSun"/>
              </a:rPr>
              <a:t>14fps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运行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允许</a:t>
            </a:r>
            <a:r>
              <a:rPr lang="zh-CN" sz="1800" dirty="0" smtClean="0">
                <a:latin typeface="SimSun"/>
                <a:cs typeface="SimSun"/>
              </a:rPr>
              <a:t> </a:t>
            </a:r>
            <a:r>
              <a:rPr lang="zh-CN" sz="1800" dirty="0" smtClean="0">
                <a:latin typeface="Verdana" pitchFamily="34" charset="0"/>
                <a:cs typeface="SimSun"/>
              </a:rPr>
              <a:t>CMOSIS 400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万像素相机以大约 </a:t>
            </a:r>
            <a:r>
              <a:rPr lang="zh-CN" sz="1800" dirty="0" smtClean="0">
                <a:latin typeface="Verdana" pitchFamily="34" charset="0"/>
                <a:cs typeface="SimSun"/>
              </a:rPr>
              <a:t>90fps </a:t>
            </a:r>
            <a:r>
              <a:rPr lang="zh-CN" sz="1800" dirty="0" smtClean="0">
                <a:latin typeface="微软雅黑" pitchFamily="34" charset="-122"/>
                <a:ea typeface="微软雅黑" pitchFamily="34" charset="-122"/>
                <a:cs typeface="SimSun"/>
              </a:rPr>
              <a:t>运行</a:t>
            </a:r>
            <a:endParaRPr 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zh-CN" sz="2000" dirty="0">
                <a:latin typeface="Verdana" pitchFamily="34" charset="0"/>
                <a:ea typeface="微软雅黑" pitchFamily="34" charset="-122"/>
                <a:cs typeface="SimSun"/>
              </a:rPr>
              <a:t>USB3 Vision 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中，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带宽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受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限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意味着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  <a:cs typeface="SimSun"/>
              </a:rPr>
              <a:t>发送延迟</a:t>
            </a:r>
            <a:r>
              <a:rPr lang="zh-CN" sz="2000" dirty="0">
                <a:latin typeface="微软雅黑" pitchFamily="34" charset="-122"/>
                <a:ea typeface="微软雅黑" pitchFamily="34" charset="-122"/>
                <a:cs typeface="SimSun"/>
              </a:rPr>
              <a:t>，而不是图像丢失或者损坏。</a:t>
            </a:r>
            <a:endParaRPr 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zh-CN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优势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微软雅黑" pitchFamily="34" charset="-122"/>
                <a:ea typeface="微软雅黑" pitchFamily="34" charset="-122"/>
                <a:cs typeface="SimSun"/>
              </a:rPr>
              <a:t>带宽</a:t>
            </a:r>
            <a:endParaRPr 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491880" y="698265"/>
            <a:ext cx="3274074" cy="727786"/>
            <a:chOff x="3491880" y="698265"/>
            <a:chExt cx="3274074" cy="727786"/>
          </a:xfrm>
        </p:grpSpPr>
        <p:pic>
          <p:nvPicPr>
            <p:cNvPr id="11" name="Picture 2" descr="C:\Users\mbinev\Desktop\SuperSpeed_USB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766575"/>
              <a:ext cx="1128718" cy="59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8265"/>
              <a:ext cx="1257850" cy="72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lus 12"/>
            <p:cNvSpPr/>
            <p:nvPr/>
          </p:nvSpPr>
          <p:spPr>
            <a:xfrm>
              <a:off x="4932040" y="882138"/>
              <a:ext cx="360040" cy="36004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86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00035103_PowerPoint_Template (1)">
  <a:themeElements>
    <a:clrScheme name="Basler">
      <a:dk1>
        <a:srgbClr val="00467F"/>
      </a:dk1>
      <a:lt1>
        <a:srgbClr val="F2F2F2"/>
      </a:lt1>
      <a:dk2>
        <a:srgbClr val="F99D31"/>
      </a:dk2>
      <a:lt2>
        <a:srgbClr val="F2F2F2"/>
      </a:lt2>
      <a:accent1>
        <a:srgbClr val="009BDF"/>
      </a:accent1>
      <a:accent2>
        <a:srgbClr val="797979"/>
      </a:accent2>
      <a:accent3>
        <a:srgbClr val="ABE1FA"/>
      </a:accent3>
      <a:accent4>
        <a:srgbClr val="D97806"/>
      </a:accent4>
      <a:accent5>
        <a:srgbClr val="FBC483"/>
      </a:accent5>
      <a:accent6>
        <a:srgbClr val="FCD7AC"/>
      </a:accent6>
      <a:hlink>
        <a:srgbClr val="00467F"/>
      </a:hlink>
      <a:folHlink>
        <a:srgbClr val="00467F"/>
      </a:folHlink>
    </a:clrScheme>
    <a:fontScheme name="Basl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tx1">
              <a:lumMod val="75000"/>
            </a:schemeClr>
          </a:solidFill>
        </a:ln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1661</Words>
  <Application>Microsoft Office PowerPoint</Application>
  <PresentationFormat>On-screen Show (4:3)</PresentationFormat>
  <Paragraphs>225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AD00035103_PowerPoint_Template (1)</vt:lpstr>
      <vt:lpstr>2013 Vision China Shenzhen </vt:lpstr>
      <vt:lpstr>欢迎相机家族新成员!</vt:lpstr>
      <vt:lpstr>PowerPoint Presentation</vt:lpstr>
      <vt:lpstr>USB 3.0 是什么？</vt:lpstr>
      <vt:lpstr>USB3 Vision 是什么？</vt:lpstr>
      <vt:lpstr>USB3 Vision</vt:lpstr>
      <vt:lpstr>USB 3.0 / USB3 Vision</vt:lpstr>
      <vt:lpstr>带宽</vt:lpstr>
      <vt:lpstr>带宽</vt:lpstr>
      <vt:lpstr>供电</vt:lpstr>
      <vt:lpstr>供电</vt:lpstr>
      <vt:lpstr>高效</vt:lpstr>
      <vt:lpstr>高效</vt:lpstr>
      <vt:lpstr>稳定</vt:lpstr>
      <vt:lpstr>稳定</vt:lpstr>
      <vt:lpstr>稳定性与错误管理</vt:lpstr>
      <vt:lpstr>USB3 Vision 委员会成员</vt:lpstr>
      <vt:lpstr>USB3 Vision 的重要特征</vt:lpstr>
      <vt:lpstr>PowerPoint Presentation</vt:lpstr>
      <vt:lpstr>接口对比</vt:lpstr>
      <vt:lpstr>接口对比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USB3 Vision Camera Series</dc:title>
  <dc:creator>von Fintel, R.</dc:creator>
  <cp:lastModifiedBy>Wong, C.</cp:lastModifiedBy>
  <cp:revision>329</cp:revision>
  <cp:lastPrinted>2013-03-19T12:43:08Z</cp:lastPrinted>
  <dcterms:created xsi:type="dcterms:W3CDTF">2012-12-06T08:33:59Z</dcterms:created>
  <dcterms:modified xsi:type="dcterms:W3CDTF">2013-06-07T10:45:33Z</dcterms:modified>
</cp:coreProperties>
</file>