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8" r:id="rId5"/>
    <p:sldId id="270" r:id="rId6"/>
    <p:sldId id="271" r:id="rId7"/>
    <p:sldId id="288" r:id="rId8"/>
    <p:sldId id="291" r:id="rId9"/>
    <p:sldId id="272" r:id="rId10"/>
    <p:sldId id="294" r:id="rId11"/>
    <p:sldId id="287" r:id="rId12"/>
    <p:sldId id="263" r:id="rId13"/>
    <p:sldId id="276" r:id="rId14"/>
    <p:sldId id="277" r:id="rId15"/>
    <p:sldId id="278" r:id="rId16"/>
    <p:sldId id="285" r:id="rId17"/>
    <p:sldId id="286" r:id="rId18"/>
    <p:sldId id="264" r:id="rId19"/>
    <p:sldId id="274" r:id="rId20"/>
    <p:sldId id="275" r:id="rId21"/>
    <p:sldId id="273" r:id="rId22"/>
    <p:sldId id="279" r:id="rId23"/>
    <p:sldId id="280" r:id="rId24"/>
    <p:sldId id="283" r:id="rId25"/>
    <p:sldId id="281" r:id="rId26"/>
    <p:sldId id="282" r:id="rId27"/>
    <p:sldId id="284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78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任意多边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49AC09-F6B8-4EBF-ADD4-F08E90E6C157}" type="datetimeFigureOut">
              <a:rPr lang="zh-CN" altLang="en-US" smtClean="0"/>
              <a:pPr/>
              <a:t>2013-02-25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63FCFB-6306-42B4-AF29-871A5148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en-US" altLang="zh-CN" sz="4400" dirty="0" err="1" smtClean="0"/>
              <a:t>J</a:t>
            </a:r>
            <a:r>
              <a:rPr lang="en-US" altLang="zh-CN" sz="4400" dirty="0" err="1" smtClean="0">
                <a:effectLst/>
              </a:rPr>
              <a:t>oview</a:t>
            </a:r>
            <a:r>
              <a:rPr lang="en-US" altLang="zh-CN" sz="4400" dirty="0" smtClean="0">
                <a:effectLst/>
              </a:rPr>
              <a:t/>
            </a:r>
            <a:br>
              <a:rPr lang="en-US" altLang="zh-CN" sz="4400" dirty="0" smtClean="0">
                <a:effectLst/>
              </a:rPr>
            </a:br>
            <a:r>
              <a:rPr lang="en-US" altLang="zh-CN" sz="4400" dirty="0" smtClean="0"/>
              <a:t> </a:t>
            </a:r>
            <a:r>
              <a:rPr lang="en-US" altLang="zh-CN" sz="4400" dirty="0" err="1" smtClean="0"/>
              <a:t>GigE</a:t>
            </a:r>
            <a:r>
              <a:rPr lang="en-US" altLang="zh-CN" sz="4400" dirty="0" smtClean="0"/>
              <a:t> Vision</a:t>
            </a:r>
            <a:br>
              <a:rPr lang="en-US" altLang="zh-CN" sz="4400" dirty="0" smtClean="0"/>
            </a:br>
            <a:r>
              <a:rPr lang="zh-CN" altLang="en-US" sz="4400" dirty="0" smtClean="0"/>
              <a:t>工业相机</a:t>
            </a:r>
            <a:r>
              <a:rPr lang="en-US" altLang="zh-CN" sz="4400" dirty="0" smtClean="0"/>
              <a:t/>
            </a:r>
            <a:br>
              <a:rPr lang="en-US" altLang="zh-CN" sz="4400" dirty="0" smtClean="0"/>
            </a:br>
            <a:r>
              <a:rPr lang="en-US" altLang="zh-CN" sz="4400" dirty="0" smtClean="0"/>
              <a:t>1288</a:t>
            </a:r>
            <a:r>
              <a:rPr lang="zh-CN" altLang="en-US" sz="4400" dirty="0" smtClean="0"/>
              <a:t>检测及应用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03848" y="4869160"/>
            <a:ext cx="3671736" cy="504056"/>
          </a:xfrm>
        </p:spPr>
        <p:txBody>
          <a:bodyPr/>
          <a:lstStyle/>
          <a:p>
            <a:r>
              <a:rPr lang="zh-CN" altLang="en-US" dirty="0" smtClean="0"/>
              <a:t>注视者</a:t>
            </a:r>
            <a:r>
              <a:rPr lang="en-US" altLang="zh-CN" dirty="0" smtClean="0"/>
              <a:t>(</a:t>
            </a:r>
            <a:r>
              <a:rPr lang="zh-CN" altLang="en-US" dirty="0" smtClean="0"/>
              <a:t>北京</a:t>
            </a:r>
            <a:r>
              <a:rPr lang="en-US" altLang="zh-CN" dirty="0" smtClean="0"/>
              <a:t>)</a:t>
            </a:r>
            <a:r>
              <a:rPr lang="zh-CN" altLang="en-US" dirty="0" smtClean="0"/>
              <a:t>科技有限公司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计算</a:t>
            </a:r>
            <a:endParaRPr lang="zh-CN" altLang="en-US" dirty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700808"/>
            <a:ext cx="231432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>
          <a:xfrm>
            <a:off x="611560" y="1988840"/>
            <a:ext cx="26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/>
              <a:t>系统增益倒数</a:t>
            </a:r>
            <a:r>
              <a:rPr lang="en-US" altLang="zh-CN" dirty="0" smtClean="0"/>
              <a:t>1/k [e</a:t>
            </a:r>
            <a:r>
              <a:rPr lang="en-US" altLang="zh-CN" baseline="30000" dirty="0" smtClean="0"/>
              <a:t>-</a:t>
            </a:r>
            <a:r>
              <a:rPr lang="en-US" altLang="zh-CN" dirty="0" smtClean="0"/>
              <a:t>/DN]</a:t>
            </a:r>
            <a:endParaRPr lang="zh-CN" altLang="zh-CN" dirty="0"/>
          </a:p>
        </p:txBody>
      </p:sp>
      <p:sp>
        <p:nvSpPr>
          <p:cNvPr id="11" name="矩形 10"/>
          <p:cNvSpPr/>
          <p:nvPr/>
        </p:nvSpPr>
        <p:spPr>
          <a:xfrm>
            <a:off x="2150442" y="364502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/>
              <a:t>量子效率</a:t>
            </a:r>
            <a:endParaRPr lang="zh-CN" altLang="zh-CN" dirty="0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356992"/>
            <a:ext cx="2372004" cy="105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630796" y="5301209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 smtClean="0"/>
              <a:t>空间增益噪声</a:t>
            </a:r>
            <a:r>
              <a:rPr lang="en-US" altLang="zh-CN" dirty="0" smtClean="0"/>
              <a:t> PRNU</a:t>
            </a:r>
            <a:r>
              <a:rPr lang="en-US" altLang="zh-CN" baseline="-25000" dirty="0" smtClean="0"/>
              <a:t>1288</a:t>
            </a:r>
            <a:endParaRPr lang="zh-CN" altLang="en-US" dirty="0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5085184"/>
            <a:ext cx="2232248" cy="1015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Joview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GigE</a:t>
            </a:r>
            <a:r>
              <a:rPr lang="en-US" altLang="zh-CN" dirty="0" smtClean="0"/>
              <a:t> Vision </a:t>
            </a:r>
            <a:r>
              <a:rPr lang="zh-CN" altLang="en-US" dirty="0" smtClean="0"/>
              <a:t>相机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JVS</a:t>
            </a:r>
            <a:r>
              <a:rPr lang="zh-CN" altLang="en-US" dirty="0" smtClean="0"/>
              <a:t>系列：体积小、价格低</a:t>
            </a:r>
            <a:endParaRPr lang="en-US" altLang="zh-CN" dirty="0" smtClean="0"/>
          </a:p>
          <a:p>
            <a:r>
              <a:rPr lang="en-US" altLang="zh-CN" dirty="0" smtClean="0"/>
              <a:t>JVL</a:t>
            </a:r>
            <a:r>
              <a:rPr lang="zh-CN" altLang="en-US" dirty="0" smtClean="0"/>
              <a:t>系列：高分辨率、高品质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JVS</a:t>
            </a:r>
            <a:r>
              <a:rPr lang="zh-CN" altLang="en-US" dirty="0" smtClean="0"/>
              <a:t>系列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149080"/>
            <a:ext cx="7467600" cy="197708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体积小</a:t>
            </a:r>
            <a:endParaRPr lang="en-US" altLang="zh-CN" dirty="0" smtClean="0"/>
          </a:p>
          <a:p>
            <a:r>
              <a:rPr lang="zh-CN" altLang="en-US" dirty="0" smtClean="0"/>
              <a:t>功耗低</a:t>
            </a:r>
            <a:endParaRPr lang="en-US" altLang="zh-CN" dirty="0" smtClean="0"/>
          </a:p>
          <a:p>
            <a:r>
              <a:rPr lang="zh-CN" altLang="en-US" dirty="0" smtClean="0"/>
              <a:t>光耦隔离输入输出</a:t>
            </a:r>
            <a:endParaRPr lang="en-US" altLang="zh-CN" dirty="0" smtClean="0"/>
          </a:p>
          <a:p>
            <a:r>
              <a:rPr lang="zh-CN" altLang="en-US" dirty="0" smtClean="0"/>
              <a:t>符合</a:t>
            </a:r>
            <a:r>
              <a:rPr lang="en-US" altLang="zh-CN" dirty="0" err="1" smtClean="0"/>
              <a:t>GigE</a:t>
            </a:r>
            <a:r>
              <a:rPr lang="en-US" altLang="zh-CN" dirty="0" smtClean="0"/>
              <a:t> Vision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GeniCam</a:t>
            </a:r>
            <a:r>
              <a:rPr lang="zh-CN" altLang="en-US" dirty="0" smtClean="0"/>
              <a:t>标准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3074" name="Picture 2" descr="JVS"/>
          <p:cNvPicPr preferRelativeResize="0">
            <a:picLocks noChangeArrowheads="1" noChangeShapeType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83470"/>
            <a:ext cx="2408237" cy="1833562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t="28113" b="27711"/>
          <a:stretch>
            <a:fillRect/>
          </a:stretch>
        </p:blipFill>
        <p:spPr bwMode="auto">
          <a:xfrm>
            <a:off x="5940152" y="3284984"/>
            <a:ext cx="12573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780928"/>
            <a:ext cx="800100" cy="36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体积小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D:\work\JoView\website\web\index_image3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5391151" cy="3705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功耗低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&lt; 3W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符合</a:t>
            </a:r>
            <a:r>
              <a:rPr lang="en-US" altLang="zh-CN" dirty="0" err="1" smtClean="0"/>
              <a:t>GigE</a:t>
            </a:r>
            <a:r>
              <a:rPr lang="en-US" altLang="zh-CN" dirty="0" smtClean="0"/>
              <a:t> Vision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GeniCam</a:t>
            </a:r>
            <a:r>
              <a:rPr lang="zh-CN" altLang="en-US" dirty="0" smtClean="0"/>
              <a:t>标准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兼容性好、可以与众多符合</a:t>
            </a:r>
            <a:r>
              <a:rPr lang="en-US" altLang="zh-CN" dirty="0" err="1" smtClean="0"/>
              <a:t>GigE</a:t>
            </a:r>
            <a:r>
              <a:rPr lang="en-US" altLang="zh-CN" dirty="0" smtClean="0"/>
              <a:t> Vision</a:t>
            </a:r>
            <a:r>
              <a:rPr lang="zh-CN" altLang="en-US" dirty="0" smtClean="0"/>
              <a:t>标准的软件配合使用</a:t>
            </a:r>
            <a:endParaRPr lang="en-US" altLang="zh-CN" dirty="0" smtClean="0"/>
          </a:p>
          <a:p>
            <a:r>
              <a:rPr lang="zh-CN" altLang="en-US" dirty="0" smtClean="0"/>
              <a:t>编程通用性好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t="28113" b="27711"/>
          <a:stretch>
            <a:fillRect/>
          </a:stretch>
        </p:blipFill>
        <p:spPr bwMode="auto">
          <a:xfrm>
            <a:off x="1907704" y="5964138"/>
            <a:ext cx="1257300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021288"/>
            <a:ext cx="800100" cy="36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500</a:t>
            </a:r>
            <a:r>
              <a:rPr lang="zh-CN" altLang="en-US" dirty="0" smtClean="0"/>
              <a:t>万像素</a:t>
            </a:r>
            <a:r>
              <a:rPr lang="en-US" altLang="zh-CN" dirty="0" smtClean="0"/>
              <a:t>CMOS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500</a:t>
            </a:r>
            <a:r>
              <a:rPr lang="zh-CN" altLang="en-US" dirty="0" smtClean="0"/>
              <a:t>万像素</a:t>
            </a:r>
            <a:endParaRPr lang="en-US" altLang="zh-CN" dirty="0" smtClean="0"/>
          </a:p>
          <a:p>
            <a:r>
              <a:rPr lang="en-US" altLang="zh-CN" dirty="0" smtClean="0"/>
              <a:t>14</a:t>
            </a:r>
            <a:r>
              <a:rPr lang="zh-CN" altLang="en-US" dirty="0" smtClean="0"/>
              <a:t>帧</a:t>
            </a:r>
            <a:r>
              <a:rPr lang="en-US" altLang="zh-CN" dirty="0" smtClean="0"/>
              <a:t>/</a:t>
            </a:r>
            <a:r>
              <a:rPr lang="zh-CN" altLang="en-US" dirty="0" smtClean="0"/>
              <a:t>秒</a:t>
            </a:r>
            <a:endParaRPr lang="en-US" altLang="zh-CN" dirty="0" smtClean="0"/>
          </a:p>
          <a:p>
            <a:r>
              <a:rPr lang="zh-CN" altLang="en-US" dirty="0" smtClean="0"/>
              <a:t>滚动快门和全局开始快门</a:t>
            </a:r>
            <a:endParaRPr lang="en-US" altLang="zh-CN" dirty="0" smtClean="0"/>
          </a:p>
          <a:p>
            <a:r>
              <a:rPr lang="zh-CN" altLang="en-US" dirty="0" smtClean="0"/>
              <a:t>成本低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500</a:t>
            </a:r>
            <a:r>
              <a:rPr lang="zh-CN" altLang="en-US" dirty="0" smtClean="0"/>
              <a:t>万像素</a:t>
            </a:r>
            <a:r>
              <a:rPr lang="en-US" altLang="zh-CN" dirty="0" smtClean="0"/>
              <a:t>CCD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百万像素</a:t>
            </a:r>
            <a:r>
              <a:rPr lang="en-US" altLang="zh-CN" dirty="0" smtClean="0"/>
              <a:t>(2536x2068)</a:t>
            </a:r>
          </a:p>
          <a:p>
            <a:r>
              <a:rPr lang="zh-CN" altLang="en-US" dirty="0" smtClean="0"/>
              <a:t>双通道</a:t>
            </a:r>
            <a:r>
              <a:rPr lang="en-US" altLang="zh-CN" dirty="0" smtClean="0"/>
              <a:t>CCD</a:t>
            </a:r>
          </a:p>
          <a:p>
            <a:r>
              <a:rPr lang="zh-CN" altLang="en-US" dirty="0" smtClean="0"/>
              <a:t>全分辨率下</a:t>
            </a:r>
            <a:r>
              <a:rPr lang="en-US" altLang="zh-CN" dirty="0" smtClean="0"/>
              <a:t>15</a:t>
            </a:r>
            <a:r>
              <a:rPr lang="zh-CN" altLang="en-US" dirty="0" smtClean="0"/>
              <a:t>帧</a:t>
            </a:r>
            <a:r>
              <a:rPr lang="en-US" altLang="zh-CN" dirty="0" smtClean="0"/>
              <a:t>/</a:t>
            </a:r>
            <a:r>
              <a:rPr lang="zh-CN" altLang="en-US" dirty="0" smtClean="0"/>
              <a:t>秒</a:t>
            </a:r>
            <a:endParaRPr lang="en-US" altLang="zh-CN" dirty="0" smtClean="0"/>
          </a:p>
          <a:p>
            <a:r>
              <a:rPr lang="zh-CN" altLang="en-US" dirty="0" smtClean="0"/>
              <a:t>全局快门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JVL</a:t>
            </a:r>
            <a:r>
              <a:rPr lang="zh-CN" altLang="en-US" dirty="0" smtClean="0"/>
              <a:t>系列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分辨率从</a:t>
            </a:r>
            <a:r>
              <a:rPr lang="en-US" altLang="zh-CN" dirty="0" smtClean="0"/>
              <a:t>800</a:t>
            </a:r>
            <a:r>
              <a:rPr lang="zh-CN" altLang="en-US" dirty="0" smtClean="0"/>
              <a:t>万像素到</a:t>
            </a:r>
            <a:r>
              <a:rPr lang="en-US" altLang="zh-CN" dirty="0" smtClean="0"/>
              <a:t>2900</a:t>
            </a:r>
            <a:r>
              <a:rPr lang="zh-CN" altLang="en-US" dirty="0" smtClean="0"/>
              <a:t>万像素</a:t>
            </a:r>
            <a:endParaRPr lang="en-US" altLang="zh-CN" dirty="0" smtClean="0"/>
          </a:p>
          <a:p>
            <a:r>
              <a:rPr lang="zh-CN" altLang="en-US" dirty="0" smtClean="0"/>
              <a:t>像元尺寸</a:t>
            </a:r>
            <a:r>
              <a:rPr lang="en-US" altLang="zh-CN" dirty="0" smtClean="0"/>
              <a:t>5.5</a:t>
            </a:r>
            <a:r>
              <a:rPr lang="en-US" altLang="zh-CN" dirty="0" smtClean="0">
                <a:latin typeface="Times New Roman"/>
                <a:cs typeface="Times New Roman"/>
              </a:rPr>
              <a:t>µ</a:t>
            </a:r>
            <a:r>
              <a:rPr lang="en-US" altLang="zh-CN" dirty="0" smtClean="0"/>
              <a:t>m x 5.5</a:t>
            </a:r>
            <a:r>
              <a:rPr lang="en-US" altLang="zh-CN" dirty="0" smtClean="0">
                <a:latin typeface="Times New Roman"/>
                <a:cs typeface="Times New Roman"/>
              </a:rPr>
              <a:t>µ</a:t>
            </a:r>
            <a:r>
              <a:rPr lang="en-US" altLang="zh-CN" dirty="0" smtClean="0"/>
              <a:t>m</a:t>
            </a:r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通道</a:t>
            </a:r>
            <a:r>
              <a:rPr lang="en-US" altLang="zh-CN" dirty="0" smtClean="0"/>
              <a:t>CCD</a:t>
            </a:r>
            <a:r>
              <a:rPr lang="zh-CN" altLang="en-US" dirty="0" smtClean="0"/>
              <a:t>，读出速度高</a:t>
            </a:r>
            <a:endParaRPr lang="en-US" altLang="zh-CN" dirty="0" smtClean="0"/>
          </a:p>
          <a:p>
            <a:r>
              <a:rPr lang="zh-CN" altLang="en-US" dirty="0" smtClean="0"/>
              <a:t>光耦隔离输入</a:t>
            </a:r>
            <a:r>
              <a:rPr lang="en-US" altLang="zh-CN" dirty="0" smtClean="0"/>
              <a:t>/</a:t>
            </a:r>
            <a:r>
              <a:rPr lang="zh-CN" altLang="en-US" dirty="0" smtClean="0"/>
              <a:t>输出各两路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800</a:t>
            </a:r>
            <a:r>
              <a:rPr lang="zh-CN" altLang="en-US" dirty="0" smtClean="0"/>
              <a:t>万、</a:t>
            </a:r>
            <a:r>
              <a:rPr lang="en-US" altLang="zh-CN" dirty="0" smtClean="0"/>
              <a:t>1600</a:t>
            </a:r>
            <a:r>
              <a:rPr lang="zh-CN" altLang="en-US" dirty="0" smtClean="0"/>
              <a:t>万、</a:t>
            </a:r>
            <a:r>
              <a:rPr lang="en-US" altLang="zh-CN" dirty="0" smtClean="0"/>
              <a:t>2900</a:t>
            </a:r>
            <a:r>
              <a:rPr lang="zh-CN" altLang="en-US" dirty="0" smtClean="0"/>
              <a:t>万像素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/>
          <a:lstStyle/>
          <a:p>
            <a:r>
              <a:rPr lang="zh-CN" altLang="en-US" dirty="0" smtClean="0"/>
              <a:t>传感器尺寸</a:t>
            </a:r>
            <a:r>
              <a:rPr lang="en-US" altLang="zh-CN" dirty="0" smtClean="0"/>
              <a:t>APS-H</a:t>
            </a:r>
            <a:r>
              <a:rPr lang="zh-CN" altLang="en-US" dirty="0" smtClean="0"/>
              <a:t>、</a:t>
            </a:r>
            <a:r>
              <a:rPr lang="en-US" altLang="zh-CN" dirty="0" smtClean="0"/>
              <a:t>4/3”</a:t>
            </a:r>
            <a:r>
              <a:rPr lang="zh-CN" altLang="en-US" dirty="0" smtClean="0"/>
              <a:t>、</a:t>
            </a:r>
            <a:r>
              <a:rPr lang="en-US" altLang="zh-CN" dirty="0" smtClean="0"/>
              <a:t>35mm</a:t>
            </a:r>
            <a:r>
              <a:rPr lang="zh-CN" altLang="en-US" dirty="0" smtClean="0"/>
              <a:t>全画幅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556470"/>
            <a:ext cx="56292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</a:p>
          <a:p>
            <a:pPr lvl="1"/>
            <a:r>
              <a:rPr lang="zh-CN" altLang="en-US" dirty="0" smtClean="0"/>
              <a:t>有什么用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怎么看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怎么测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怎么算</a:t>
            </a:r>
            <a:endParaRPr lang="en-US" altLang="zh-CN" dirty="0" smtClean="0"/>
          </a:p>
          <a:p>
            <a:r>
              <a:rPr lang="zh-CN" altLang="en-US" dirty="0" smtClean="0"/>
              <a:t>产品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JVS</a:t>
            </a:r>
          </a:p>
          <a:p>
            <a:pPr lvl="1"/>
            <a:r>
              <a:rPr lang="en-US" altLang="zh-CN" dirty="0" smtClean="0"/>
              <a:t>JVL</a:t>
            </a:r>
          </a:p>
          <a:p>
            <a:r>
              <a:rPr lang="zh-CN" altLang="en-US" dirty="0" smtClean="0"/>
              <a:t>应用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通道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读出速度高　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2900</a:t>
            </a:r>
            <a:r>
              <a:rPr lang="zh-CN" altLang="en-US" dirty="0" smtClean="0"/>
              <a:t>万　</a:t>
            </a:r>
            <a:r>
              <a:rPr lang="en-US" altLang="zh-CN" dirty="0" smtClean="0"/>
              <a:t>~4</a:t>
            </a:r>
            <a:r>
              <a:rPr lang="zh-CN" altLang="en-US" dirty="0" smtClean="0"/>
              <a:t>帧</a:t>
            </a:r>
            <a:r>
              <a:rPr lang="en-US" altLang="zh-CN" dirty="0" smtClean="0"/>
              <a:t>/</a:t>
            </a:r>
            <a:r>
              <a:rPr lang="zh-CN" altLang="en-US" dirty="0" smtClean="0"/>
              <a:t>秒</a:t>
            </a:r>
            <a:endParaRPr lang="en-US" altLang="zh-CN" dirty="0" smtClean="0"/>
          </a:p>
          <a:p>
            <a:r>
              <a:rPr lang="zh-CN" altLang="en-US" dirty="0" smtClean="0"/>
              <a:t>独特的通道平衡技术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Joview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GigE</a:t>
            </a:r>
            <a:r>
              <a:rPr lang="en-US" altLang="zh-CN" dirty="0" smtClean="0"/>
              <a:t> Vision</a:t>
            </a:r>
            <a:r>
              <a:rPr lang="zh-CN" altLang="en-US" dirty="0" smtClean="0"/>
              <a:t>相机应用案例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五金件尺寸检测</a:t>
            </a:r>
            <a:endParaRPr lang="en-US" altLang="zh-CN" dirty="0" smtClean="0"/>
          </a:p>
          <a:p>
            <a:r>
              <a:rPr lang="zh-CN" altLang="en-US" dirty="0" smtClean="0"/>
              <a:t>手机屏幕雕铣视觉定位系统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五金件尺寸检测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IMG_3145"/>
          <p:cNvPicPr/>
          <p:nvPr/>
        </p:nvPicPr>
        <p:blipFill>
          <a:blip r:embed="rId2" cstate="print"/>
          <a:srcRect l="32574" t="4773" r="6856" b="2873"/>
          <a:stretch>
            <a:fillRect/>
          </a:stretch>
        </p:blipFill>
        <p:spPr bwMode="auto">
          <a:xfrm>
            <a:off x="1835696" y="1628800"/>
            <a:ext cx="4824536" cy="477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五金件尺寸检测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 descr="五金分选"/>
          <p:cNvPicPr/>
          <p:nvPr/>
        </p:nvPicPr>
        <p:blipFill>
          <a:blip r:embed="rId2" cstate="print"/>
          <a:srcRect l="20623" t="11321" r="-821" b="30189"/>
          <a:stretch>
            <a:fillRect/>
          </a:stretch>
        </p:blipFill>
        <p:spPr bwMode="auto">
          <a:xfrm>
            <a:off x="467544" y="1556792"/>
            <a:ext cx="7967337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200800" cy="45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五金件尺寸检测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/>
              <a:t>视场大小： </a:t>
            </a:r>
            <a:r>
              <a:rPr lang="en-US" altLang="zh-CN" dirty="0" smtClean="0"/>
              <a:t>12*15mm，可调</a:t>
            </a:r>
            <a:r>
              <a:rPr lang="zh-CN" altLang="zh-CN" dirty="0" smtClean="0"/>
              <a:t>；</a:t>
            </a:r>
          </a:p>
          <a:p>
            <a:pPr lvl="0"/>
            <a:r>
              <a:rPr lang="zh-CN" altLang="zh-CN" dirty="0" smtClean="0"/>
              <a:t>检测精度：</a:t>
            </a:r>
            <a:r>
              <a:rPr lang="en-US" altLang="zh-CN" dirty="0" smtClean="0"/>
              <a:t> 0.0058mm</a:t>
            </a:r>
            <a:r>
              <a:rPr lang="zh-CN" altLang="zh-CN" dirty="0" smtClean="0"/>
              <a:t>；</a:t>
            </a:r>
          </a:p>
          <a:p>
            <a:pPr lvl="0"/>
            <a:r>
              <a:rPr lang="zh-CN" altLang="zh-CN" dirty="0" smtClean="0"/>
              <a:t>检测速度：</a:t>
            </a:r>
            <a:r>
              <a:rPr lang="en-US" altLang="zh-CN" dirty="0" smtClean="0"/>
              <a:t> 3</a:t>
            </a:r>
            <a:r>
              <a:rPr lang="zh-CN" altLang="zh-CN" dirty="0" smtClean="0"/>
              <a:t>个</a:t>
            </a:r>
            <a:r>
              <a:rPr lang="en-US" altLang="zh-CN" dirty="0" smtClean="0"/>
              <a:t>/</a:t>
            </a:r>
            <a:r>
              <a:rPr lang="zh-CN" altLang="zh-CN" dirty="0" smtClean="0"/>
              <a:t>秒。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手机屏幕雕铣视觉定位系统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2" cstate="print"/>
          <a:srcRect l="14720" t="6769" r="1293" b="16061"/>
          <a:stretch>
            <a:fillRect/>
          </a:stretch>
        </p:blipFill>
        <p:spPr bwMode="auto">
          <a:xfrm>
            <a:off x="827584" y="1844824"/>
            <a:ext cx="698477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检测</a:t>
            </a:r>
            <a:r>
              <a:rPr lang="zh-CN" altLang="zh-CN" dirty="0" smtClean="0"/>
              <a:t>内容：丝印边角，定位圆，十字线，黑白中心等标靶；</a:t>
            </a:r>
          </a:p>
          <a:p>
            <a:pPr lvl="0"/>
            <a:r>
              <a:rPr lang="zh-CN" altLang="zh-CN" dirty="0" smtClean="0"/>
              <a:t>视场大小： </a:t>
            </a:r>
            <a:r>
              <a:rPr lang="en-US" altLang="zh-CN" dirty="0" smtClean="0"/>
              <a:t>11*8(H*V)mm</a:t>
            </a:r>
            <a:r>
              <a:rPr lang="zh-CN" altLang="zh-CN" dirty="0" smtClean="0"/>
              <a:t>，可微调；</a:t>
            </a:r>
          </a:p>
          <a:p>
            <a:pPr lvl="0"/>
            <a:r>
              <a:rPr lang="zh-CN" altLang="zh-CN" dirty="0" smtClean="0"/>
              <a:t>检测精度：</a:t>
            </a:r>
            <a:r>
              <a:rPr lang="en-US" altLang="zh-CN" dirty="0" smtClean="0"/>
              <a:t> 0.0042mm</a:t>
            </a:r>
            <a:r>
              <a:rPr lang="zh-CN" altLang="zh-CN" dirty="0" smtClean="0"/>
              <a:t>；</a:t>
            </a:r>
          </a:p>
          <a:p>
            <a:pPr lvl="0"/>
            <a:r>
              <a:rPr lang="zh-CN" altLang="zh-CN" dirty="0" smtClean="0"/>
              <a:t>处理速度：</a:t>
            </a:r>
            <a:r>
              <a:rPr lang="en-US" altLang="zh-CN" dirty="0" smtClean="0"/>
              <a:t> 5</a:t>
            </a:r>
            <a:r>
              <a:rPr lang="zh-CN" altLang="zh-CN" dirty="0" smtClean="0"/>
              <a:t>张</a:t>
            </a:r>
            <a:r>
              <a:rPr lang="en-US" altLang="zh-CN" dirty="0" smtClean="0"/>
              <a:t>/</a:t>
            </a:r>
            <a:r>
              <a:rPr lang="zh-CN" altLang="en-US" dirty="0" smtClean="0"/>
              <a:t>秒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  <a:r>
              <a:rPr lang="zh-CN" altLang="en-US" dirty="0" smtClean="0"/>
              <a:t>是什么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  <a:r>
              <a:rPr lang="zh-CN" altLang="en-US" dirty="0" smtClean="0"/>
              <a:t>是欧洲机器视觉协会</a:t>
            </a:r>
            <a:r>
              <a:rPr lang="en-US" altLang="zh-CN" dirty="0" smtClean="0"/>
              <a:t>(EMVA)</a:t>
            </a:r>
            <a:r>
              <a:rPr lang="zh-CN" altLang="en-US" dirty="0" smtClean="0"/>
              <a:t>开发的进行工业相机有关参数测量的标准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  <a:r>
              <a:rPr lang="zh-CN" altLang="en-US" dirty="0" smtClean="0"/>
              <a:t>有什么用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不同相机制造商提供的参数表往往无法进行比较。导致用户很难根据参数表选择适合自己的相机。</a:t>
            </a:r>
            <a:endParaRPr lang="en-US" altLang="zh-CN" dirty="0" smtClean="0"/>
          </a:p>
          <a:p>
            <a:r>
              <a:rPr lang="en-US" altLang="zh-CN" dirty="0" smtClean="0"/>
              <a:t>EMVA1288</a:t>
            </a:r>
            <a:r>
              <a:rPr lang="zh-CN" altLang="en-US" dirty="0" smtClean="0"/>
              <a:t>标准定义了精确、可靠的测量程序以及测量结果报告规则，使得相机之间的比较变得更容易。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  <a:r>
              <a:rPr lang="zh-CN" altLang="en-US" dirty="0" smtClean="0"/>
              <a:t>数据怎么</a:t>
            </a:r>
            <a:r>
              <a:rPr lang="zh-CN" altLang="en-US" dirty="0" smtClean="0">
                <a:solidFill>
                  <a:srgbClr val="00B0F0"/>
                </a:solidFill>
              </a:rPr>
              <a:t>看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总</a:t>
            </a:r>
            <a:r>
              <a:rPr lang="zh-CN" altLang="en-US" dirty="0" smtClean="0"/>
              <a:t>量子效率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系统增倒数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瞬态暗</a:t>
            </a:r>
            <a:r>
              <a:rPr lang="zh-CN" altLang="en-US" dirty="0" smtClean="0"/>
              <a:t>噪声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饱和电子数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绝对灵敏度阈值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动态范围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最大信噪比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空间偏置噪声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r>
              <a:rPr lang="zh-CN" altLang="en-US" dirty="0" smtClean="0"/>
              <a:t>空间增益噪声</a:t>
            </a:r>
            <a:endParaRPr lang="en-US" altLang="zh-CN" dirty="0" smtClean="0"/>
          </a:p>
          <a:p>
            <a:pPr marL="550926" indent="-514350">
              <a:buFont typeface="+mj-lt"/>
              <a:buAutoNum type="arabicPeriod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  <a:r>
              <a:rPr lang="zh-CN" altLang="en-US" dirty="0" smtClean="0"/>
              <a:t>数据怎么</a:t>
            </a:r>
            <a:r>
              <a:rPr lang="zh-CN" altLang="en-US" dirty="0" smtClean="0">
                <a:solidFill>
                  <a:srgbClr val="00B0F0"/>
                </a:solidFill>
              </a:rPr>
              <a:t>测</a:t>
            </a:r>
            <a:endParaRPr lang="zh-CN" altLang="en-US" dirty="0">
              <a:solidFill>
                <a:srgbClr val="00B0F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64857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+mn-ea"/>
              </a:rPr>
              <a:t>亮度平均值相对于曝光时间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429000"/>
            <a:ext cx="7467600" cy="2697163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>
                <a:latin typeface="+mn-ea"/>
              </a:rPr>
              <a:t>分别在无光照和有稳定光照的情况下测两组图像。</a:t>
            </a:r>
            <a:endParaRPr lang="en-US" altLang="zh-CN" dirty="0" smtClean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每组图像中的各帧曝光时间递增。</a:t>
            </a:r>
            <a:endParaRPr lang="en-US" altLang="zh-CN" dirty="0" smtClean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记录每帧图像的亮度平均值</a:t>
            </a:r>
            <a:r>
              <a:rPr lang="zh-CN" altLang="en-US" dirty="0" smtClean="0">
                <a:latin typeface="+mn-ea"/>
              </a:rPr>
              <a:t>。</a:t>
            </a:r>
            <a:r>
              <a:rPr lang="en-US" altLang="zh-CN" dirty="0" smtClean="0">
                <a:latin typeface="+mn-ea"/>
              </a:rPr>
              <a:t>(</a:t>
            </a:r>
            <a:r>
              <a:rPr lang="en-US" altLang="zh-CN" i="1" dirty="0" smtClean="0">
                <a:latin typeface="Times New Roman"/>
                <a:cs typeface="Times New Roman"/>
              </a:rPr>
              <a:t>µ</a:t>
            </a:r>
            <a:r>
              <a:rPr lang="en-US" altLang="zh-CN" sz="1700" i="1" dirty="0" smtClean="0">
                <a:latin typeface="Times New Roman"/>
                <a:cs typeface="Times New Roman"/>
              </a:rPr>
              <a:t>y</a:t>
            </a:r>
            <a:r>
              <a:rPr lang="zh-CN" altLang="en-US" i="1" dirty="0" smtClean="0">
                <a:latin typeface="Times New Roman"/>
                <a:cs typeface="Times New Roman"/>
              </a:rPr>
              <a:t>，</a:t>
            </a:r>
            <a:r>
              <a:rPr lang="en-US" altLang="zh-CN" i="1" dirty="0" smtClean="0">
                <a:latin typeface="Times New Roman"/>
                <a:cs typeface="Times New Roman"/>
              </a:rPr>
              <a:t> </a:t>
            </a:r>
            <a:r>
              <a:rPr lang="en-US" altLang="zh-CN" i="1" dirty="0" smtClean="0">
                <a:latin typeface="Times New Roman"/>
                <a:cs typeface="Times New Roman"/>
              </a:rPr>
              <a:t>µ</a:t>
            </a:r>
            <a:r>
              <a:rPr lang="en-US" altLang="zh-CN" sz="1700" i="1" dirty="0" err="1" smtClean="0">
                <a:latin typeface="Times New Roman"/>
                <a:cs typeface="Times New Roman"/>
              </a:rPr>
              <a:t>y.dark</a:t>
            </a:r>
            <a:r>
              <a:rPr lang="en-US" altLang="zh-CN" sz="1700" i="1" dirty="0" smtClean="0"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latin typeface="+mn-ea"/>
              </a:rPr>
              <a:t>)</a:t>
            </a:r>
            <a:endParaRPr lang="en-US" altLang="zh-CN" i="1" dirty="0" smtClean="0">
              <a:latin typeface="+mn-ea"/>
            </a:endParaRPr>
          </a:p>
          <a:p>
            <a:r>
              <a:rPr lang="zh-CN" altLang="en-US" dirty="0" smtClean="0">
                <a:latin typeface="+mn-ea"/>
              </a:rPr>
              <a:t>绘出两种条件下亮度平均值相对于曝光时间</a:t>
            </a:r>
            <a:r>
              <a:rPr lang="en-US" altLang="zh-CN" dirty="0" smtClean="0">
                <a:latin typeface="+mn-ea"/>
              </a:rPr>
              <a:t>(</a:t>
            </a:r>
            <a:r>
              <a:rPr lang="zh-CN" altLang="en-US" dirty="0" smtClean="0">
                <a:latin typeface="+mn-ea"/>
              </a:rPr>
              <a:t>光子数</a:t>
            </a:r>
            <a:r>
              <a:rPr lang="en-US" altLang="zh-CN" dirty="0" smtClean="0">
                <a:latin typeface="+mn-ea"/>
              </a:rPr>
              <a:t>)</a:t>
            </a:r>
            <a:r>
              <a:rPr lang="zh-CN" altLang="en-US" dirty="0" smtClean="0">
                <a:latin typeface="+mn-ea"/>
              </a:rPr>
              <a:t>的曲线</a:t>
            </a:r>
            <a:endParaRPr lang="pt-PT" altLang="zh-CN" dirty="0" smtClean="0">
              <a:latin typeface="+mn-ea"/>
            </a:endParaRPr>
          </a:p>
          <a:p>
            <a:endParaRPr lang="zh-CN" altLang="en-US" dirty="0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051720" y="1844824"/>
            <a:ext cx="3727450" cy="1376363"/>
            <a:chOff x="233" y="1280"/>
            <a:chExt cx="2348" cy="867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507" y="1348"/>
              <a:ext cx="0" cy="6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507" y="1987"/>
              <a:ext cx="20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193" y="1782"/>
              <a:ext cx="32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CH" altLang="zh-CN" sz="1200">
                  <a:ea typeface="宋体" pitchFamily="2" charset="-122"/>
                </a:rPr>
                <a:t>[p~]</a:t>
              </a:r>
              <a:endParaRPr lang="pt-PT" altLang="zh-CN">
                <a:ea typeface="宋体" pitchFamily="2" charset="-122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33" y="1280"/>
              <a:ext cx="410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CH" altLang="zh-CN" sz="1200" dirty="0">
                  <a:ea typeface="宋体" pitchFamily="2" charset="-122"/>
                </a:rPr>
                <a:t>[DN]</a:t>
              </a:r>
              <a:endParaRPr lang="pt-PT" altLang="zh-CN" dirty="0">
                <a:ea typeface="宋体" pitchFamily="2" charset="-122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507" y="1417"/>
              <a:ext cx="1185" cy="5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692" y="1417"/>
              <a:ext cx="9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216" y="1964"/>
              <a:ext cx="319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CH" altLang="zh-CN" sz="1200">
                  <a:ea typeface="宋体" pitchFamily="2" charset="-122"/>
                </a:rPr>
                <a:t>[s]</a:t>
              </a:r>
              <a:endParaRPr lang="pt-PT" altLang="zh-CN">
                <a:ea typeface="宋体" pitchFamily="2" charset="-122"/>
              </a:endParaRP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V="1">
              <a:off x="507" y="1921"/>
              <a:ext cx="1369" cy="3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平方差图像均值相对于曝光时间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005065"/>
            <a:ext cx="7467600" cy="2592288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 smtClean="0">
                <a:latin typeface="+mn-ea"/>
              </a:rPr>
              <a:t>分别在无光照和有稳定光照的情况下测两组图像。</a:t>
            </a:r>
            <a:endParaRPr lang="en-US" altLang="zh-CN" dirty="0" smtClean="0">
              <a:latin typeface="+mn-ea"/>
            </a:endParaRPr>
          </a:p>
          <a:p>
            <a:r>
              <a:rPr lang="zh-CN" altLang="en-US" dirty="0" smtClean="0"/>
              <a:t>控制相机曝光时间递增。</a:t>
            </a:r>
            <a:endParaRPr lang="en-US" altLang="zh-CN" dirty="0" smtClean="0"/>
          </a:p>
          <a:p>
            <a:r>
              <a:rPr lang="zh-CN" altLang="en-US" dirty="0" smtClean="0"/>
              <a:t>每种曝光时间采集两帧图像。</a:t>
            </a:r>
            <a:endParaRPr lang="en-US" altLang="zh-CN" dirty="0" smtClean="0"/>
          </a:p>
          <a:p>
            <a:r>
              <a:rPr lang="zh-CN" altLang="en-US" dirty="0" smtClean="0"/>
              <a:t>计算这两帧图像的平方差图像。</a:t>
            </a:r>
            <a:endParaRPr lang="en-US" altLang="zh-CN" dirty="0" smtClean="0"/>
          </a:p>
          <a:p>
            <a:r>
              <a:rPr lang="zh-CN" altLang="en-US" dirty="0" smtClean="0"/>
              <a:t>计算平方差图像的均值</a:t>
            </a:r>
            <a:r>
              <a:rPr lang="zh-CN" altLang="en-US" dirty="0" smtClean="0"/>
              <a:t>。</a:t>
            </a:r>
            <a:r>
              <a:rPr lang="en-US" altLang="zh-CN" dirty="0" smtClean="0"/>
              <a:t>(</a:t>
            </a:r>
            <a:r>
              <a:rPr lang="el-GR" altLang="zh-CN" i="1" dirty="0" smtClean="0">
                <a:latin typeface="Times New Roman"/>
                <a:cs typeface="Times New Roman"/>
              </a:rPr>
              <a:t>δ</a:t>
            </a:r>
            <a:r>
              <a:rPr lang="en-US" altLang="zh-CN" i="1" dirty="0" smtClean="0">
                <a:latin typeface="Times New Roman"/>
                <a:cs typeface="Times New Roman"/>
              </a:rPr>
              <a:t> </a:t>
            </a:r>
            <a:r>
              <a:rPr lang="en-US" altLang="zh-CN" sz="2300" i="1" dirty="0" err="1" smtClean="0">
                <a:latin typeface="Times New Roman"/>
                <a:cs typeface="Times New Roman"/>
              </a:rPr>
              <a:t>y.temp</a:t>
            </a:r>
            <a:r>
              <a:rPr lang="en-US" altLang="zh-CN" i="1" dirty="0" smtClean="0">
                <a:latin typeface="Times New Roman"/>
                <a:cs typeface="Times New Roman"/>
              </a:rPr>
              <a:t> , </a:t>
            </a:r>
            <a:r>
              <a:rPr lang="el-GR" altLang="zh-CN" i="1" dirty="0" smtClean="0">
                <a:latin typeface="Times New Roman"/>
                <a:cs typeface="Times New Roman"/>
              </a:rPr>
              <a:t>δ</a:t>
            </a:r>
            <a:r>
              <a:rPr lang="en-US" altLang="zh-CN" i="1" dirty="0" smtClean="0">
                <a:latin typeface="Times New Roman"/>
                <a:cs typeface="Times New Roman"/>
              </a:rPr>
              <a:t> </a:t>
            </a:r>
            <a:r>
              <a:rPr lang="en-US" altLang="zh-CN" sz="2300" i="1" dirty="0" err="1" smtClean="0">
                <a:latin typeface="Times New Roman"/>
                <a:cs typeface="Times New Roman"/>
              </a:rPr>
              <a:t>y.temp.dark</a:t>
            </a:r>
            <a:r>
              <a:rPr lang="en-US" altLang="zh-CN" sz="2300" i="1" dirty="0" smtClean="0">
                <a:latin typeface="Times New Roman"/>
                <a:cs typeface="Times New Roman"/>
              </a:rPr>
              <a:t> </a:t>
            </a:r>
            <a:r>
              <a:rPr lang="en-US" altLang="zh-CN" dirty="0" smtClean="0"/>
              <a:t>)</a:t>
            </a:r>
            <a:endParaRPr lang="en-US" altLang="zh-CN" i="1" dirty="0" smtClean="0"/>
          </a:p>
          <a:p>
            <a:r>
              <a:rPr lang="zh-CN" altLang="en-US" dirty="0" smtClean="0"/>
              <a:t>绘出平方差图像均值</a:t>
            </a:r>
            <a:r>
              <a:rPr lang="zh-CN" altLang="en-US" dirty="0" smtClean="0"/>
              <a:t>相对于曝光</a:t>
            </a:r>
            <a:r>
              <a:rPr lang="zh-CN" altLang="en-US" dirty="0" smtClean="0"/>
              <a:t>时间的曲线。</a:t>
            </a:r>
            <a:endParaRPr lang="zh-CN" altLang="en-US" dirty="0"/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195736" y="2114575"/>
            <a:ext cx="3765550" cy="1417637"/>
            <a:chOff x="2864" y="1297"/>
            <a:chExt cx="2372" cy="893"/>
          </a:xfrm>
        </p:grpSpPr>
        <p:sp>
          <p:nvSpPr>
            <p:cNvPr id="9" name="Line 17"/>
            <p:cNvSpPr>
              <a:spLocks noChangeShapeType="1"/>
            </p:cNvSpPr>
            <p:nvPr/>
          </p:nvSpPr>
          <p:spPr bwMode="auto">
            <a:xfrm>
              <a:off x="3138" y="1365"/>
              <a:ext cx="0" cy="6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3138" y="2004"/>
              <a:ext cx="20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4917" y="1776"/>
              <a:ext cx="31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CH" altLang="zh-CN" sz="1200">
                  <a:ea typeface="宋体" pitchFamily="2" charset="-122"/>
                </a:rPr>
                <a:t>[p~]</a:t>
              </a:r>
              <a:endParaRPr lang="pt-PT" altLang="zh-CN">
                <a:ea typeface="宋体" pitchFamily="2" charset="-122"/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2864" y="1297"/>
              <a:ext cx="41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CH" altLang="zh-CN" sz="1200" dirty="0">
                  <a:ea typeface="宋体" pitchFamily="2" charset="-122"/>
                </a:rPr>
                <a:t>[DN</a:t>
              </a:r>
              <a:r>
                <a:rPr lang="de-CH" altLang="zh-CN" sz="1200" baseline="30000" dirty="0">
                  <a:ea typeface="宋体" pitchFamily="2" charset="-122"/>
                </a:rPr>
                <a:t>2</a:t>
              </a:r>
              <a:r>
                <a:rPr lang="de-CH" altLang="zh-CN" sz="1200" dirty="0">
                  <a:ea typeface="宋体" pitchFamily="2" charset="-122"/>
                </a:rPr>
                <a:t>]</a:t>
              </a:r>
              <a:endParaRPr lang="pt-PT" altLang="zh-CN" dirty="0">
                <a:ea typeface="宋体" pitchFamily="2" charset="-122"/>
              </a:endParaRPr>
            </a:p>
          </p:txBody>
        </p:sp>
        <p:sp>
          <p:nvSpPr>
            <p:cNvPr id="13" name="Line 21"/>
            <p:cNvSpPr>
              <a:spLocks noChangeShapeType="1"/>
            </p:cNvSpPr>
            <p:nvPr/>
          </p:nvSpPr>
          <p:spPr bwMode="auto">
            <a:xfrm flipV="1">
              <a:off x="3138" y="1434"/>
              <a:ext cx="1186" cy="5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>
              <a:off x="4324" y="1434"/>
              <a:ext cx="137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917" y="2008"/>
              <a:ext cx="31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CH" altLang="zh-CN" sz="1200">
                  <a:ea typeface="宋体" pitchFamily="2" charset="-122"/>
                </a:rPr>
                <a:t>[s]</a:t>
              </a:r>
              <a:endParaRPr lang="pt-PT" altLang="zh-CN">
                <a:ea typeface="宋体" pitchFamily="2" charset="-122"/>
              </a:endParaRPr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flipV="1">
              <a:off x="3130" y="1874"/>
              <a:ext cx="1362" cy="11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EMVA1288</a:t>
            </a:r>
            <a:r>
              <a:rPr lang="zh-CN" altLang="en-US" dirty="0" smtClean="0"/>
              <a:t>数据怎么</a:t>
            </a:r>
            <a:r>
              <a:rPr lang="zh-CN" altLang="en-US" dirty="0" smtClean="0">
                <a:solidFill>
                  <a:srgbClr val="00B0F0"/>
                </a:solidFill>
              </a:rPr>
              <a:t>算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835696" y="2636912"/>
          <a:ext cx="4679950" cy="2636837"/>
        </p:xfrm>
        <a:graphic>
          <a:graphicData uri="http://schemas.openxmlformats.org/presentationml/2006/ole">
            <p:oleObj spid="_x0000_s5122" r:id="rId3" imgW="2602992" imgH="3078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技巧">
  <a:themeElements>
    <a:clrScheme name="技巧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技巧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技巧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783</TotalTime>
  <Words>551</Words>
  <Application>Microsoft Office PowerPoint</Application>
  <PresentationFormat>全屏显示(4:3)</PresentationFormat>
  <Paragraphs>100</Paragraphs>
  <Slides>27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技巧</vt:lpstr>
      <vt:lpstr>Joview  GigE Vision 工业相机 1288检测及应用</vt:lpstr>
      <vt:lpstr>目录</vt:lpstr>
      <vt:lpstr>EMVA1288是什么</vt:lpstr>
      <vt:lpstr>EMVA1288有什么用</vt:lpstr>
      <vt:lpstr>EMVA1288数据怎么看</vt:lpstr>
      <vt:lpstr>EMVA1288数据怎么测</vt:lpstr>
      <vt:lpstr>亮度平均值相对于曝光时间</vt:lpstr>
      <vt:lpstr>平方差图像均值相对于曝光时间</vt:lpstr>
      <vt:lpstr>EMVA1288数据怎么算</vt:lpstr>
      <vt:lpstr>计算</vt:lpstr>
      <vt:lpstr>Joview GigE Vision 相机</vt:lpstr>
      <vt:lpstr>JVS系列</vt:lpstr>
      <vt:lpstr>体积小</vt:lpstr>
      <vt:lpstr>功耗低</vt:lpstr>
      <vt:lpstr>符合GigE Vision和GeniCam标准</vt:lpstr>
      <vt:lpstr>500万像素CMOS</vt:lpstr>
      <vt:lpstr>500万像素CCD</vt:lpstr>
      <vt:lpstr>JVL系列</vt:lpstr>
      <vt:lpstr>800万、1600万、2900万像素</vt:lpstr>
      <vt:lpstr>4通道</vt:lpstr>
      <vt:lpstr>Joview GigE Vision相机应用案例</vt:lpstr>
      <vt:lpstr>五金件尺寸检测</vt:lpstr>
      <vt:lpstr>五金件尺寸检测</vt:lpstr>
      <vt:lpstr>幻灯片 24</vt:lpstr>
      <vt:lpstr>五金件尺寸检测</vt:lpstr>
      <vt:lpstr>手机屏幕雕铣视觉定位系统</vt:lpstr>
      <vt:lpstr>幻灯片 27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jc</dc:creator>
  <cp:lastModifiedBy>a</cp:lastModifiedBy>
  <cp:revision>74</cp:revision>
  <dcterms:created xsi:type="dcterms:W3CDTF">2012-07-30T19:53:31Z</dcterms:created>
  <dcterms:modified xsi:type="dcterms:W3CDTF">2013-02-25T09:32:03Z</dcterms:modified>
</cp:coreProperties>
</file>